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263" r:id="rId3"/>
    <p:sldId id="259" r:id="rId4"/>
    <p:sldId id="261" r:id="rId5"/>
    <p:sldId id="264" r:id="rId6"/>
    <p:sldId id="256" r:id="rId7"/>
    <p:sldId id="265" r:id="rId8"/>
    <p:sldId id="266" r:id="rId9"/>
    <p:sldId id="267" r:id="rId10"/>
    <p:sldId id="268" r:id="rId11"/>
    <p:sldId id="269" r:id="rId12"/>
    <p:sldId id="270" r:id="rId13"/>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61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A177871D-3B4C-4D30-8FDD-508C40A83C85}" type="datetimeFigureOut">
              <a:rPr kumimoji="1" lang="ja-JP" altLang="en-US" smtClean="0"/>
              <a:t>2016/7/22</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1348CB63-3609-494A-B025-6B6603DB95F7}" type="slidenum">
              <a:rPr kumimoji="1" lang="ja-JP" altLang="en-US" smtClean="0"/>
              <a:t>‹#›</a:t>
            </a:fld>
            <a:endParaRPr kumimoji="1" lang="ja-JP" altLang="en-US"/>
          </a:p>
        </p:txBody>
      </p:sp>
    </p:spTree>
    <p:extLst>
      <p:ext uri="{BB962C8B-B14F-4D97-AF65-F5344CB8AC3E}">
        <p14:creationId xmlns:p14="http://schemas.microsoft.com/office/powerpoint/2010/main" val="4133222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A3C957CF-AA8C-4BA5-9A3D-BC1E21A5EC59}" type="datetimeFigureOut">
              <a:rPr kumimoji="1" lang="ja-JP" altLang="en-US" smtClean="0"/>
              <a:t>2016/7/22</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9027ACFE-8A34-429E-886F-D3EBE5E2FAEA}" type="slidenum">
              <a:rPr kumimoji="1" lang="ja-JP" altLang="en-US" smtClean="0"/>
              <a:t>‹#›</a:t>
            </a:fld>
            <a:endParaRPr kumimoji="1" lang="ja-JP" altLang="en-US"/>
          </a:p>
        </p:txBody>
      </p:sp>
    </p:spTree>
    <p:extLst>
      <p:ext uri="{BB962C8B-B14F-4D97-AF65-F5344CB8AC3E}">
        <p14:creationId xmlns:p14="http://schemas.microsoft.com/office/powerpoint/2010/main" val="22455651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027ACFE-8A34-429E-886F-D3EBE5E2FAEA}" type="slidenum">
              <a:rPr kumimoji="1" lang="ja-JP" altLang="en-US" smtClean="0"/>
              <a:t>6</a:t>
            </a:fld>
            <a:endParaRPr kumimoji="1" lang="ja-JP" altLang="en-US"/>
          </a:p>
        </p:txBody>
      </p:sp>
    </p:spTree>
    <p:extLst>
      <p:ext uri="{BB962C8B-B14F-4D97-AF65-F5344CB8AC3E}">
        <p14:creationId xmlns:p14="http://schemas.microsoft.com/office/powerpoint/2010/main" val="1236547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40F1203-93DD-4E25-96AF-B14915A3CD35}" type="datetime1">
              <a:rPr kumimoji="1" lang="ja-JP" altLang="en-US" smtClean="0"/>
              <a:t>2016/7/22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35339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297D8B9-63FA-4E19-B769-0E76D5D42A69}" type="datetime1">
              <a:rPr kumimoji="1" lang="ja-JP" altLang="en-US" smtClean="0"/>
              <a:t>2016/7/22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91223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8A95C80-C001-4C19-AFD4-E104C81C6D02}" type="datetime1">
              <a:rPr kumimoji="1" lang="ja-JP" altLang="en-US" smtClean="0"/>
              <a:t>2016/7/22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890321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_only">
    <p:spTree>
      <p:nvGrpSpPr>
        <p:cNvPr id="1" name=""/>
        <p:cNvGrpSpPr/>
        <p:nvPr/>
      </p:nvGrpSpPr>
      <p:grpSpPr>
        <a:xfrm>
          <a:off x="0" y="0"/>
          <a:ext cx="0" cy="0"/>
          <a:chOff x="0" y="0"/>
          <a:chExt cx="0" cy="0"/>
        </a:xfrm>
      </p:grpSpPr>
      <p:sp>
        <p:nvSpPr>
          <p:cNvPr id="19" name="TextBox 18"/>
          <p:cNvSpPr txBox="1"/>
          <p:nvPr/>
        </p:nvSpPr>
        <p:spPr>
          <a:xfrm>
            <a:off x="11802773" y="6751092"/>
            <a:ext cx="389231" cy="92333"/>
          </a:xfrm>
          <a:prstGeom prst="rect">
            <a:avLst/>
          </a:prstGeom>
          <a:noFill/>
        </p:spPr>
        <p:txBody>
          <a:bodyPr wrap="square" tIns="0" bIns="0" rtlCol="0">
            <a:spAutoFit/>
          </a:bodyPr>
          <a:lstStyle/>
          <a:p>
            <a:fld id="{B81353C4-87EF-784D-9B49-76D7931112DF}" type="slidenum">
              <a:rPr lang="en-US" sz="600" smtClean="0">
                <a:solidFill>
                  <a:srgbClr val="000000"/>
                </a:solidFill>
                <a:latin typeface="Arial"/>
                <a:cs typeface="Arial"/>
              </a:rPr>
              <a:pPr/>
              <a:t>‹#›</a:t>
            </a:fld>
            <a:endParaRPr lang="en-US" sz="600" dirty="0">
              <a:solidFill>
                <a:srgbClr val="000000"/>
              </a:solidFill>
              <a:latin typeface="Arial"/>
              <a:cs typeface="Arial"/>
            </a:endParaRPr>
          </a:p>
        </p:txBody>
      </p:sp>
      <p:sp>
        <p:nvSpPr>
          <p:cNvPr id="20" name="Text Placeholder 18"/>
          <p:cNvSpPr>
            <a:spLocks noGrp="1"/>
          </p:cNvSpPr>
          <p:nvPr>
            <p:ph type="body" sz="quarter" idx="10" hasCustomPrompt="1"/>
          </p:nvPr>
        </p:nvSpPr>
        <p:spPr>
          <a:xfrm>
            <a:off x="975785" y="0"/>
            <a:ext cx="9021233" cy="731838"/>
          </a:xfrm>
          <a:prstGeom prst="rect">
            <a:avLst/>
          </a:prstGeom>
        </p:spPr>
        <p:txBody>
          <a:bodyPr vert="horz" lIns="182880" rIns="182880" anchor="ctr" anchorCtr="0">
            <a:normAutofit/>
          </a:bodyPr>
          <a:lstStyle>
            <a:lvl1pPr marL="0" indent="0">
              <a:buNone/>
              <a:defRPr sz="2200" baseline="0"/>
            </a:lvl1pPr>
          </a:lstStyle>
          <a:p>
            <a:pPr lvl="0"/>
            <a:r>
              <a:rPr lang="de-DE" noProof="0" dirty="0"/>
              <a:t>Folien Titel in 1 oder 2 Zeilen</a:t>
            </a:r>
            <a:br>
              <a:rPr lang="de-DE" noProof="0" dirty="0"/>
            </a:br>
            <a:r>
              <a:rPr lang="de-DE" noProof="0" dirty="0"/>
              <a:t>(Font für lange Titel verkleinern )</a:t>
            </a:r>
          </a:p>
        </p:txBody>
      </p:sp>
      <p:sp>
        <p:nvSpPr>
          <p:cNvPr id="21" name="Textplatzhalter 4"/>
          <p:cNvSpPr>
            <a:spLocks noGrp="1"/>
          </p:cNvSpPr>
          <p:nvPr>
            <p:ph type="body" sz="quarter" idx="11"/>
          </p:nvPr>
        </p:nvSpPr>
        <p:spPr>
          <a:xfrm>
            <a:off x="453294" y="1412875"/>
            <a:ext cx="10314354" cy="4464050"/>
          </a:xfrm>
          <a:prstGeom prst="rect">
            <a:avLst/>
          </a:prstGeom>
        </p:spPr>
        <p:txBody>
          <a:bodyPr/>
          <a:lstStyle>
            <a:lvl1pPr marL="271463" indent="-271463">
              <a:buClr>
                <a:srgbClr val="6485C1"/>
              </a:buClr>
              <a:buFont typeface="Arial" pitchFamily="34" charset="0"/>
              <a:buChar char="►"/>
              <a:defRPr sz="1800"/>
            </a:lvl1pPr>
            <a:lvl2pPr marL="682625" indent="-225425">
              <a:buClr>
                <a:srgbClr val="6485C1"/>
              </a:buClr>
              <a:buSzPct val="80000"/>
              <a:buFont typeface="Arial" pitchFamily="34" charset="0"/>
              <a:buChar char="►"/>
              <a:defRPr sz="1800"/>
            </a:lvl2pPr>
            <a:lvl3pPr marL="1090613" indent="-176213">
              <a:buClr>
                <a:srgbClr val="6485C1"/>
              </a:buClr>
              <a:buSzPct val="60000"/>
              <a:buFont typeface="Arial" pitchFamily="34" charset="0"/>
              <a:buChar char="►"/>
              <a:defRPr sz="1800"/>
            </a:lvl3pPr>
            <a:lvl4pPr marL="1544638" indent="-173038">
              <a:buClr>
                <a:srgbClr val="6485C1"/>
              </a:buClr>
              <a:buSzPct val="60000"/>
              <a:buFont typeface="Arial" pitchFamily="34" charset="0"/>
              <a:buChar char="►"/>
              <a:defRPr sz="1800"/>
            </a:lvl4pPr>
            <a:lvl5pPr>
              <a:defRPr sz="1800"/>
            </a:lvl5pPr>
          </a:lstStyle>
          <a:p>
            <a:pPr lvl="0"/>
            <a:r>
              <a:rPr lang="de-DE"/>
              <a:t>Textmasterformat bearbeiten</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2426401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D70F9B6-128E-4202-BD41-3F4B9E24D120}" type="datetime1">
              <a:rPr kumimoji="1" lang="ja-JP" altLang="en-US" smtClean="0"/>
              <a:t>2016/7/22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789756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F314AFB-57A7-45CA-A727-3B353D8612CF}" type="datetime1">
              <a:rPr kumimoji="1" lang="ja-JP" altLang="en-US" smtClean="0"/>
              <a:t>2016/7/22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77018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9ADE8C2-06CB-45E8-AAD3-8254FBD9F0FE}" type="datetime1">
              <a:rPr kumimoji="1" lang="ja-JP" altLang="en-US" smtClean="0"/>
              <a:t>2016/7/22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650749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C5214DF-2B37-4A6F-AE78-3423FD2A8E72}" type="datetime1">
              <a:rPr kumimoji="1" lang="ja-JP" altLang="en-US" smtClean="0"/>
              <a:t>2016/7/22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533149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C9E695B-77D0-4C90-BE97-37770B9038DE}" type="datetime1">
              <a:rPr kumimoji="1" lang="ja-JP" altLang="en-US" smtClean="0"/>
              <a:t>2016/7/22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974323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C31800F-832B-4256-8B03-E61152CEA6FC}" type="datetime1">
              <a:rPr kumimoji="1" lang="ja-JP" altLang="en-US" smtClean="0"/>
              <a:t>2016/7/22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1610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FE96001-8C37-43EC-937D-392C1ACE7956}" type="datetime1">
              <a:rPr kumimoji="1" lang="ja-JP" altLang="en-US" smtClean="0"/>
              <a:t>2016/7/22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77362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FAFB921-20E9-417C-9FCA-D5F6518031D1}" type="datetime1">
              <a:rPr kumimoji="1" lang="ja-JP" altLang="en-US" smtClean="0"/>
              <a:t>2016/7/22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314777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93075-1E83-468B-8880-6D31AA905E24}" type="datetime1">
              <a:rPr kumimoji="1" lang="ja-JP" altLang="en-US" smtClean="0"/>
              <a:t>2016/7/22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62938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95500" y="1993900"/>
            <a:ext cx="8140700" cy="2123658"/>
          </a:xfrm>
          <a:prstGeom prst="rect">
            <a:avLst/>
          </a:prstGeom>
          <a:noFill/>
        </p:spPr>
        <p:txBody>
          <a:bodyPr wrap="square" rtlCol="0">
            <a:spAutoFit/>
          </a:bodyPr>
          <a:lstStyle/>
          <a:p>
            <a:pPr algn="ctr"/>
            <a:r>
              <a:rPr kumimoji="1" lang="en-US" altLang="ja-JP" sz="4400" dirty="0"/>
              <a:t>2016</a:t>
            </a:r>
            <a:r>
              <a:rPr kumimoji="1" lang="ja-JP" altLang="en-US" sz="4400" dirty="0"/>
              <a:t>年度</a:t>
            </a:r>
            <a:endParaRPr kumimoji="1" lang="en-US" altLang="ja-JP" sz="4400" dirty="0"/>
          </a:p>
          <a:p>
            <a:pPr algn="ctr"/>
            <a:r>
              <a:rPr lang="ja-JP" altLang="en-US" sz="4400" dirty="0"/>
              <a:t>金流商流情報連携</a:t>
            </a:r>
            <a:r>
              <a:rPr kumimoji="1" lang="ja-JP" altLang="en-US" sz="4400" dirty="0"/>
              <a:t>タスクフォース</a:t>
            </a:r>
            <a:endParaRPr kumimoji="1" lang="en-US" altLang="ja-JP" sz="4400" dirty="0"/>
          </a:p>
          <a:p>
            <a:pPr algn="ctr"/>
            <a:r>
              <a:rPr lang="ja-JP" altLang="en-US" sz="4400" dirty="0"/>
              <a:t>活動計画</a:t>
            </a:r>
            <a:endParaRPr lang="en-US" altLang="ja-JP" sz="4400" dirty="0"/>
          </a:p>
        </p:txBody>
      </p:sp>
      <p:sp>
        <p:nvSpPr>
          <p:cNvPr id="5" name="テキスト ボックス 4"/>
          <p:cNvSpPr txBox="1"/>
          <p:nvPr/>
        </p:nvSpPr>
        <p:spPr>
          <a:xfrm>
            <a:off x="3568700" y="5549900"/>
            <a:ext cx="5194300" cy="523220"/>
          </a:xfrm>
          <a:prstGeom prst="rect">
            <a:avLst/>
          </a:prstGeom>
          <a:noFill/>
        </p:spPr>
        <p:txBody>
          <a:bodyPr wrap="square" rtlCol="0">
            <a:spAutoFit/>
          </a:bodyPr>
          <a:lstStyle/>
          <a:p>
            <a:pPr algn="ctr"/>
            <a:r>
              <a:rPr kumimoji="1" lang="en-US" altLang="ja-JP" sz="2800" dirty="0"/>
              <a:t>2016</a:t>
            </a:r>
            <a:r>
              <a:rPr kumimoji="1" lang="ja-JP" altLang="en-US" sz="2800" dirty="0"/>
              <a:t>年</a:t>
            </a:r>
            <a:r>
              <a:rPr kumimoji="1" lang="en-US" altLang="ja-JP" sz="2800" dirty="0"/>
              <a:t>7</a:t>
            </a:r>
            <a:r>
              <a:rPr kumimoji="1" lang="ja-JP" altLang="en-US" sz="2800" dirty="0"/>
              <a:t>月</a:t>
            </a:r>
            <a:r>
              <a:rPr lang="en-US" altLang="ja-JP" sz="2800" dirty="0"/>
              <a:t>21</a:t>
            </a:r>
            <a:r>
              <a:rPr kumimoji="1" lang="ja-JP" altLang="en-US" sz="2800" dirty="0"/>
              <a:t>日</a:t>
            </a:r>
          </a:p>
        </p:txBody>
      </p:sp>
      <p:sp>
        <p:nvSpPr>
          <p:cNvPr id="6" name="テキスト ボックス 5"/>
          <p:cNvSpPr txBox="1"/>
          <p:nvPr/>
        </p:nvSpPr>
        <p:spPr>
          <a:xfrm>
            <a:off x="9017000" y="292100"/>
            <a:ext cx="2895600" cy="461665"/>
          </a:xfrm>
          <a:prstGeom prst="rect">
            <a:avLst/>
          </a:prstGeom>
          <a:noFill/>
          <a:ln>
            <a:solidFill>
              <a:schemeClr val="accent1"/>
            </a:solidFill>
          </a:ln>
        </p:spPr>
        <p:txBody>
          <a:bodyPr wrap="square" rtlCol="0">
            <a:spAutoFit/>
          </a:bodyPr>
          <a:lstStyle/>
          <a:p>
            <a:pPr algn="ctr"/>
            <a:r>
              <a:rPr lang="ja-JP" altLang="en-US" sz="2400" dirty="0"/>
              <a:t>金流商流</a:t>
            </a:r>
            <a:r>
              <a:rPr kumimoji="1" lang="en-US" altLang="ja-JP" sz="2400" dirty="0"/>
              <a:t>2016-1-04</a:t>
            </a:r>
            <a:endParaRPr kumimoji="1" lang="ja-JP" altLang="en-US" sz="2400" dirty="0"/>
          </a:p>
        </p:txBody>
      </p:sp>
      <p:sp>
        <p:nvSpPr>
          <p:cNvPr id="2" name="スライド番号プレースホルダー 1"/>
          <p:cNvSpPr>
            <a:spLocks noGrp="1"/>
          </p:cNvSpPr>
          <p:nvPr>
            <p:ph type="sldNum" sz="quarter" idx="12"/>
          </p:nvPr>
        </p:nvSpPr>
        <p:spPr/>
        <p:txBody>
          <a:bodyPr/>
          <a:lstStyle/>
          <a:p>
            <a:fld id="{04526D19-6A29-4A1B-95FC-0A711E2AEF62}" type="slidenum">
              <a:rPr kumimoji="1" lang="ja-JP" altLang="en-US" smtClean="0"/>
              <a:t>1</a:t>
            </a:fld>
            <a:endParaRPr kumimoji="1" lang="ja-JP" altLang="en-US"/>
          </a:p>
        </p:txBody>
      </p:sp>
    </p:spTree>
    <p:extLst>
      <p:ext uri="{BB962C8B-B14F-4D97-AF65-F5344CB8AC3E}">
        <p14:creationId xmlns:p14="http://schemas.microsoft.com/office/powerpoint/2010/main" val="3681862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143001" y="0"/>
            <a:ext cx="9705528" cy="731838"/>
          </a:xfrm>
        </p:spPr>
        <p:txBody>
          <a:bodyPr>
            <a:normAutofit/>
          </a:bodyPr>
          <a:lstStyle/>
          <a:p>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運送費請求・仕訳モデル</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（フォワーダーヒアリングに基づく）</a:t>
            </a:r>
          </a:p>
        </p:txBody>
      </p:sp>
      <p:cxnSp>
        <p:nvCxnSpPr>
          <p:cNvPr id="20" name="直線コネクタ 19"/>
          <p:cNvCxnSpPr/>
          <p:nvPr/>
        </p:nvCxnSpPr>
        <p:spPr>
          <a:xfrm>
            <a:off x="1127448"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角丸四角形 5"/>
          <p:cNvSpPr/>
          <p:nvPr/>
        </p:nvSpPr>
        <p:spPr>
          <a:xfrm>
            <a:off x="1487488" y="992486"/>
            <a:ext cx="2592288" cy="432048"/>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検討上の論点</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8" name="表 7"/>
          <p:cNvGraphicFramePr>
            <a:graphicFrameLocks noGrp="1"/>
          </p:cNvGraphicFramePr>
          <p:nvPr>
            <p:extLst/>
          </p:nvPr>
        </p:nvGraphicFramePr>
        <p:xfrm>
          <a:off x="1476446" y="1525063"/>
          <a:ext cx="9372083" cy="4815840"/>
        </p:xfrm>
        <a:graphic>
          <a:graphicData uri="http://schemas.openxmlformats.org/drawingml/2006/table">
            <a:tbl>
              <a:tblPr firstRow="1" bandRow="1">
                <a:tableStyleId>{5940675A-B579-460E-94D1-54222C63F5DA}</a:tableStyleId>
              </a:tblPr>
              <a:tblGrid>
                <a:gridCol w="1883251">
                  <a:extLst>
                    <a:ext uri="{9D8B030D-6E8A-4147-A177-3AD203B41FA5}">
                      <a16:colId xmlns:a16="http://schemas.microsoft.com/office/drawing/2014/main" val="20000"/>
                    </a:ext>
                  </a:extLst>
                </a:gridCol>
                <a:gridCol w="2457854">
                  <a:extLst>
                    <a:ext uri="{9D8B030D-6E8A-4147-A177-3AD203B41FA5}">
                      <a16:colId xmlns:a16="http://schemas.microsoft.com/office/drawing/2014/main" val="20001"/>
                    </a:ext>
                  </a:extLst>
                </a:gridCol>
                <a:gridCol w="5030978">
                  <a:extLst>
                    <a:ext uri="{9D8B030D-6E8A-4147-A177-3AD203B41FA5}">
                      <a16:colId xmlns:a16="http://schemas.microsoft.com/office/drawing/2014/main" val="20002"/>
                    </a:ext>
                  </a:extLst>
                </a:gridCol>
              </a:tblGrid>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論点</a:t>
                      </a:r>
                    </a:p>
                  </a:txBody>
                  <a:tcPr>
                    <a:solidFill>
                      <a:schemeClr val="accent4">
                        <a:lumMod val="20000"/>
                        <a:lumOff val="80000"/>
                      </a:schemeClr>
                    </a:solidFill>
                  </a:tcPr>
                </a:tc>
                <a:tc gridSpan="2">
                  <a:txBody>
                    <a:bodyPr/>
                    <a:lstStyle/>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回答</a:t>
                      </a:r>
                    </a:p>
                  </a:txBody>
                  <a:tcPr>
                    <a:solidFill>
                      <a:schemeClr val="accent4">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0000"/>
                  </a:ext>
                </a:extLst>
              </a:tr>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物流費の種別</a:t>
                      </a:r>
                    </a:p>
                  </a:txBody>
                  <a:tcPr>
                    <a:solidFill>
                      <a:schemeClr val="bg1"/>
                    </a:solidFill>
                  </a:tcPr>
                </a:tc>
                <a:tc gridSpan="2">
                  <a:txBody>
                    <a:bodyPr/>
                    <a:lstStyle/>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海上・航空運賃（付帯サーチャージを含む）</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フォワーダー作業費（通関料・関税・輸入消費税等を含む）</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倉庫費（入出庫・保管料、配送料を含む）</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陸上輸送費（宅配料を含む）</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tc hMerge="1">
                  <a:txBody>
                    <a:bodyPr/>
                    <a:lstStyle/>
                    <a:p>
                      <a:endParaRPr kumimoji="1" lang="ja-JP" altLang="en-US"/>
                    </a:p>
                  </a:txBody>
                  <a:tcPr/>
                </a:tc>
                <a:extLst>
                  <a:ext uri="{0D108BD9-81ED-4DB2-BD59-A6C34878D82A}">
                    <a16:rowId xmlns:a16="http://schemas.microsoft.com/office/drawing/2014/main" val="10001"/>
                  </a:ext>
                </a:extLst>
              </a:tr>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請求データの種類</a:t>
                      </a:r>
                    </a:p>
                  </a:txBody>
                  <a:tcPr>
                    <a:solidFill>
                      <a:schemeClr val="bg1"/>
                    </a:solidFill>
                  </a:tcPr>
                </a:tc>
                <a:tc gridSpan="2">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通常の請求データ（</a:t>
                      </a:r>
                      <a:r>
                        <a:rPr kumimoji="1"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荷主部門により要望が異なる</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仕訳データ</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（物流費）</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仕訳データ</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（販売品物流費、簿外品物流費を分けるケース）</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tc hMerge="1">
                  <a:txBody>
                    <a:bodyPr/>
                    <a:lstStyle/>
                    <a:p>
                      <a:endParaRPr kumimoji="1" lang="ja-JP" altLang="en-US"/>
                    </a:p>
                  </a:txBody>
                  <a:tcPr/>
                </a:tc>
                <a:extLst>
                  <a:ext uri="{0D108BD9-81ED-4DB2-BD59-A6C34878D82A}">
                    <a16:rowId xmlns:a16="http://schemas.microsoft.com/office/drawing/2014/main" val="10002"/>
                  </a:ext>
                </a:extLst>
              </a:tr>
              <a:tr h="365760">
                <a:tc rowSpan="2">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請求書の発行単位</a:t>
                      </a:r>
                    </a:p>
                  </a:txBody>
                  <a:tcPr>
                    <a:solidFill>
                      <a:schemeClr val="bg1"/>
                    </a:solidFill>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作業ごとに１請求書を発行</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作業単位、</a:t>
                      </a: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BL</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単位に</a:t>
                      </a: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請求書を発行</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仕訳も請求ごとのため大量に発生する。</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システムを構える必要がある。</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65760">
                <a:tc vMerge="1">
                  <a:txBody>
                    <a:bodyPr/>
                    <a:lstStyle/>
                    <a:p>
                      <a:endParaRPr kumimoji="1" lang="ja-JP" altLang="en-US"/>
                    </a:p>
                  </a:txBody>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１ヶ月に１請求費を発行</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請求をマージするため、仕訳データは一本化。</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個々の請求書は別添として添付し、別に表紙を作成する。</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倉庫・宅配・陸運など国内輸送については、ほぼこのケースが多い。</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65760">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入金消し込み</a:t>
                      </a:r>
                    </a:p>
                  </a:txBody>
                  <a:tcPr>
                    <a:solidFill>
                      <a:schemeClr val="bg1"/>
                    </a:solidFill>
                  </a:tcPr>
                </a:tc>
                <a:tc gridSpan="2">
                  <a:txBody>
                    <a:bodyPr/>
                    <a:lstStyle/>
                    <a:p>
                      <a:r>
                        <a:rPr kumimoji="1" lang="ja-JP" altLang="en-US"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請求から２ヵ月後の入金タイミングに、経理部が消し込み</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を行う。</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（営業部に消し込み依頼が入ることはあまりない。）</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消し込み方法</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・荷主からの入金明細を添付してもらう。</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・振込みの備考に記載してもらう。</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・先の請求書から順番に消しこむ。</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tx1"/>
                      </a:solidFill>
                      <a:prstDash val="solid"/>
                      <a:round/>
                      <a:headEnd type="none" w="med" len="med"/>
                      <a:tailEnd type="none" w="med" len="med"/>
                    </a:lnT>
                    <a:solidFill>
                      <a:schemeClr val="bg1"/>
                    </a:solidFill>
                  </a:tcPr>
                </a:tc>
                <a:tc hMerge="1">
                  <a:txBody>
                    <a:bodyPr/>
                    <a:lstStyle/>
                    <a:p>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1505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143001" y="0"/>
            <a:ext cx="9705528" cy="731838"/>
          </a:xfrm>
        </p:spPr>
        <p:txBody>
          <a:bodyPr>
            <a:normAutofit/>
          </a:bodyPr>
          <a:lstStyle/>
          <a:p>
            <a:r>
              <a:rPr lang="en-US" altLang="ja-JP" sz="2400" b="1" dirty="0">
                <a:latin typeface="Meiryo UI" panose="020B0604030504040204" pitchFamily="50" charset="-128"/>
                <a:ea typeface="Meiryo UI" panose="020B0604030504040204" pitchFamily="50" charset="-128"/>
                <a:cs typeface="Meiryo UI" panose="020B0604030504040204" pitchFamily="50" charset="-128"/>
              </a:rPr>
              <a:t>e</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ビリングによる運送費請求・仕訳モデル</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（フォワーダーヒアリングに基づく）</a:t>
            </a:r>
          </a:p>
        </p:txBody>
      </p:sp>
      <p:cxnSp>
        <p:nvCxnSpPr>
          <p:cNvPr id="20" name="直線コネクタ 19"/>
          <p:cNvCxnSpPr/>
          <p:nvPr/>
        </p:nvCxnSpPr>
        <p:spPr>
          <a:xfrm>
            <a:off x="1127448"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テキスト ボックス 1"/>
          <p:cNvSpPr txBox="1"/>
          <p:nvPr/>
        </p:nvSpPr>
        <p:spPr>
          <a:xfrm>
            <a:off x="1271464" y="727322"/>
            <a:ext cx="6480720" cy="369332"/>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フォワーダーから見た現行の請求・仕訳処理における主な課題</a:t>
            </a:r>
          </a:p>
        </p:txBody>
      </p:sp>
      <p:sp>
        <p:nvSpPr>
          <p:cNvPr id="3" name="角丸四角形 2"/>
          <p:cNvSpPr/>
          <p:nvPr/>
        </p:nvSpPr>
        <p:spPr>
          <a:xfrm>
            <a:off x="1526270" y="1088798"/>
            <a:ext cx="2049451" cy="1971599"/>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課題１</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物流業界における標準がないため、請求単位が荷主により異なる。</a:t>
            </a:r>
          </a:p>
        </p:txBody>
      </p:sp>
      <p:sp>
        <p:nvSpPr>
          <p:cNvPr id="9" name="角丸四角形 8"/>
          <p:cNvSpPr/>
          <p:nvPr/>
        </p:nvSpPr>
        <p:spPr>
          <a:xfrm>
            <a:off x="3858937" y="1099535"/>
            <a:ext cx="2036821" cy="1971599"/>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課題２</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仕訳データを提供する場合、荷主ごとの勘定科目コードに請求コードをマッチング</a:t>
            </a:r>
          </a:p>
        </p:txBody>
      </p:sp>
      <p:sp>
        <p:nvSpPr>
          <p:cNvPr id="10" name="角丸四角形 9"/>
          <p:cNvSpPr/>
          <p:nvPr/>
        </p:nvSpPr>
        <p:spPr>
          <a:xfrm>
            <a:off x="8328249" y="1099534"/>
            <a:ext cx="2030719" cy="1971599"/>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課題４</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訂正が発生する場合の</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処理方法が荷主により異なる。</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1526270" y="3384679"/>
            <a:ext cx="2049451" cy="769441"/>
          </a:xfrm>
          <a:prstGeom prst="rect">
            <a:avLst/>
          </a:prstGeom>
          <a:noFill/>
        </p:spPr>
        <p:txBody>
          <a:bodyPr wrap="square" rtlCol="0">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複数の顧客荷主に対応するため、</a:t>
            </a:r>
            <a:r>
              <a:rPr lang="en-US" altLang="ja-JP" sz="1100" b="1" dirty="0">
                <a:latin typeface="Meiryo UI" panose="020B0604030504040204" pitchFamily="50" charset="-128"/>
                <a:ea typeface="Meiryo UI" panose="020B0604030504040204" pitchFamily="50" charset="-128"/>
                <a:cs typeface="Meiryo UI" panose="020B0604030504040204" pitchFamily="50" charset="-128"/>
              </a:rPr>
              <a:t>1000</a:t>
            </a: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以上の請求コードをフォワーダー側で用意し、個別にマッチングしている。</a:t>
            </a:r>
          </a:p>
        </p:txBody>
      </p:sp>
      <p:sp>
        <p:nvSpPr>
          <p:cNvPr id="11" name="テキスト ボックス 10"/>
          <p:cNvSpPr txBox="1"/>
          <p:nvPr/>
        </p:nvSpPr>
        <p:spPr>
          <a:xfrm>
            <a:off x="8328248" y="3384679"/>
            <a:ext cx="2088232" cy="769441"/>
          </a:xfrm>
          <a:prstGeom prst="rect">
            <a:avLst/>
          </a:prstGeom>
          <a:noFill/>
        </p:spPr>
        <p:txBody>
          <a:bodyPr wrap="square" rtlCol="0">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請求情報上書き、赤黒データ送信など、荷主により異なる。また、経理締め日が、第２営業日の荷主が多く、すばやい対応が必要。</a:t>
            </a:r>
          </a:p>
        </p:txBody>
      </p:sp>
      <p:sp>
        <p:nvSpPr>
          <p:cNvPr id="12" name="テキスト ボックス 11"/>
          <p:cNvSpPr txBox="1"/>
          <p:nvPr/>
        </p:nvSpPr>
        <p:spPr>
          <a:xfrm>
            <a:off x="3910516" y="3370986"/>
            <a:ext cx="1985241" cy="938719"/>
          </a:xfrm>
          <a:prstGeom prst="rect">
            <a:avLst/>
          </a:prstGeom>
          <a:noFill/>
        </p:spPr>
        <p:txBody>
          <a:bodyPr wrap="square" rtlCol="0">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仕訳データの項目について、一つ一つ意味を荷主とすり合わせる必要がある。また、勘定科目マスターを荷主ごとに保持し、変更時はメンテナンス必要。</a:t>
            </a:r>
          </a:p>
        </p:txBody>
      </p:sp>
      <p:sp>
        <p:nvSpPr>
          <p:cNvPr id="13" name="角丸四角形 12"/>
          <p:cNvSpPr/>
          <p:nvPr/>
        </p:nvSpPr>
        <p:spPr>
          <a:xfrm>
            <a:off x="6112389" y="1095837"/>
            <a:ext cx="2030719" cy="1971599"/>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課題３</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入金時の消し込み作業が経理部門の負担となっている。</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p:cNvSpPr txBox="1"/>
          <p:nvPr/>
        </p:nvSpPr>
        <p:spPr>
          <a:xfrm>
            <a:off x="6112388" y="3384679"/>
            <a:ext cx="2030719" cy="430887"/>
          </a:xfrm>
          <a:prstGeom prst="rect">
            <a:avLst/>
          </a:prstGeom>
          <a:noFill/>
        </p:spPr>
        <p:txBody>
          <a:bodyPr wrap="square" rtlCol="0">
            <a:spAutoFit/>
          </a:bodyPr>
          <a:lstStyle/>
          <a:p>
            <a:r>
              <a:rPr lang="ja-JP" altLang="en-US" sz="1100" b="1" dirty="0">
                <a:latin typeface="Meiryo UI" panose="020B0604030504040204" pitchFamily="50" charset="-128"/>
                <a:ea typeface="Meiryo UI" panose="020B0604030504040204" pitchFamily="50" charset="-128"/>
                <a:cs typeface="Meiryo UI" panose="020B0604030504040204" pitchFamily="50" charset="-128"/>
              </a:rPr>
              <a:t>入金情報に明細を付加してくる荷主顧客は</a:t>
            </a:r>
            <a:r>
              <a:rPr lang="en-US" altLang="ja-JP" sz="1100" b="1" dirty="0">
                <a:latin typeface="Meiryo UI" panose="020B0604030504040204" pitchFamily="50" charset="-128"/>
                <a:ea typeface="Meiryo UI" panose="020B0604030504040204" pitchFamily="50" charset="-128"/>
                <a:cs typeface="Meiryo UI" panose="020B0604030504040204" pitchFamily="50" charset="-128"/>
              </a:rPr>
              <a:t>50</a:t>
            </a: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％ぐらい。</a:t>
            </a:r>
          </a:p>
        </p:txBody>
      </p:sp>
      <p:sp>
        <p:nvSpPr>
          <p:cNvPr id="15" name="角丸四角形 14"/>
          <p:cNvSpPr/>
          <p:nvPr/>
        </p:nvSpPr>
        <p:spPr>
          <a:xfrm>
            <a:off x="1343473" y="4891211"/>
            <a:ext cx="5960599" cy="543905"/>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運送費請求</a:t>
            </a:r>
            <a:r>
              <a:rPr lang="ja-JP" altLang="en-US" sz="1400" b="1" kern="0" dirty="0">
                <a:solidFill>
                  <a:srgbClr val="000000"/>
                </a:solidFill>
                <a:latin typeface="Meiryo UI"/>
                <a:ea typeface="Meiryo UI"/>
              </a:rPr>
              <a:t>作業</a:t>
            </a:r>
            <a:r>
              <a:rPr kumimoji="0" lang="ja-JP" altLang="en-US" sz="1400" b="1" kern="0" dirty="0">
                <a:solidFill>
                  <a:srgbClr val="000000"/>
                </a:solidFill>
                <a:latin typeface="Meiryo UI"/>
                <a:ea typeface="Meiryo UI"/>
              </a:rPr>
              <a:t>の集約</a:t>
            </a:r>
          </a:p>
          <a:p>
            <a:pPr defTabSz="457133">
              <a:defRPr/>
            </a:pPr>
            <a:r>
              <a:rPr lang="ja-JP" altLang="en-US" sz="1200" kern="0" dirty="0">
                <a:solidFill>
                  <a:srgbClr val="000000"/>
                </a:solidFill>
                <a:latin typeface="Meiryo UI"/>
                <a:ea typeface="Meiryo UI"/>
              </a:rPr>
              <a:t>運送費に関する請求様式を標準化し、運送費の請求書作成作業を効率化できないか。</a:t>
            </a:r>
            <a:endParaRPr kumimoji="0" lang="en-US" altLang="ja-JP" sz="1200" kern="0" dirty="0">
              <a:solidFill>
                <a:srgbClr val="000000"/>
              </a:solidFill>
              <a:latin typeface="Meiryo UI"/>
              <a:ea typeface="Meiryo UI"/>
            </a:endParaRPr>
          </a:p>
        </p:txBody>
      </p:sp>
      <p:sp>
        <p:nvSpPr>
          <p:cNvPr id="16" name="角丸四角形 15"/>
          <p:cNvSpPr/>
          <p:nvPr/>
        </p:nvSpPr>
        <p:spPr>
          <a:xfrm>
            <a:off x="1341522" y="6100542"/>
            <a:ext cx="5962031" cy="542066"/>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運送費入金消込作業の集約</a:t>
            </a:r>
            <a:endParaRPr kumimoji="0" lang="en-US" altLang="ja-JP" sz="1400" b="1" kern="0" dirty="0">
              <a:solidFill>
                <a:srgbClr val="000000"/>
              </a:solidFill>
              <a:latin typeface="Meiryo UI"/>
              <a:ea typeface="Meiryo UI"/>
            </a:endParaRPr>
          </a:p>
          <a:p>
            <a:pPr defTabSz="457133">
              <a:defRPr/>
            </a:pPr>
            <a:r>
              <a:rPr kumimoji="0" lang="ja-JP" altLang="en-US" sz="1200" kern="0" dirty="0">
                <a:solidFill>
                  <a:srgbClr val="000000"/>
                </a:solidFill>
                <a:latin typeface="Meiryo UI"/>
                <a:ea typeface="Meiryo UI"/>
              </a:rPr>
              <a:t>運送費に関する請求と入金を紐付け、入金消込の効率化が図れないか。</a:t>
            </a:r>
            <a:endParaRPr kumimoji="0" lang="en-US" altLang="ja-JP" sz="1200" kern="0" dirty="0">
              <a:solidFill>
                <a:srgbClr val="000000"/>
              </a:solidFill>
              <a:latin typeface="Meiryo UI"/>
              <a:ea typeface="Meiryo UI"/>
            </a:endParaRPr>
          </a:p>
        </p:txBody>
      </p:sp>
      <p:sp>
        <p:nvSpPr>
          <p:cNvPr id="17" name="角丸四角形 16"/>
          <p:cNvSpPr/>
          <p:nvPr/>
        </p:nvSpPr>
        <p:spPr>
          <a:xfrm>
            <a:off x="1341522" y="5509266"/>
            <a:ext cx="5962031" cy="494139"/>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運送費請求消込作業の集約</a:t>
            </a:r>
          </a:p>
          <a:p>
            <a:pPr defTabSz="457133">
              <a:defRPr/>
            </a:pPr>
            <a:r>
              <a:rPr lang="ja-JP" altLang="en-US" sz="1200" kern="0" dirty="0">
                <a:solidFill>
                  <a:srgbClr val="000000"/>
                </a:solidFill>
                <a:latin typeface="Meiryo UI"/>
                <a:ea typeface="Meiryo UI"/>
              </a:rPr>
              <a:t>運送費に関する請求を、</a:t>
            </a:r>
            <a:r>
              <a:rPr lang="en-US" altLang="ja-JP" sz="1200" kern="0" dirty="0">
                <a:solidFill>
                  <a:srgbClr val="000000"/>
                </a:solidFill>
                <a:latin typeface="Meiryo UI"/>
                <a:ea typeface="Meiryo UI"/>
              </a:rPr>
              <a:t>I/V</a:t>
            </a:r>
            <a:r>
              <a:rPr lang="ja-JP" altLang="en-US" sz="1200" kern="0" dirty="0">
                <a:solidFill>
                  <a:srgbClr val="000000"/>
                </a:solidFill>
                <a:latin typeface="Meiryo UI"/>
                <a:ea typeface="Meiryo UI"/>
              </a:rPr>
              <a:t>など荷主側の管理項目と紐付け、請求消込を効率化できないか。</a:t>
            </a:r>
            <a:endParaRPr kumimoji="0" lang="en-US" altLang="ja-JP" sz="1200" kern="0" dirty="0">
              <a:solidFill>
                <a:srgbClr val="000000"/>
              </a:solidFill>
              <a:latin typeface="Meiryo UI"/>
              <a:ea typeface="Meiryo UI"/>
            </a:endParaRPr>
          </a:p>
        </p:txBody>
      </p:sp>
      <p:sp>
        <p:nvSpPr>
          <p:cNvPr id="18" name="テキスト ボックス 17"/>
          <p:cNvSpPr txBox="1"/>
          <p:nvPr/>
        </p:nvSpPr>
        <p:spPr>
          <a:xfrm>
            <a:off x="1271464" y="4463475"/>
            <a:ext cx="3240360" cy="369332"/>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当初サービス仮説</a:t>
            </a:r>
          </a:p>
        </p:txBody>
      </p:sp>
      <p:sp>
        <p:nvSpPr>
          <p:cNvPr id="7" name="正方形/長方形 6"/>
          <p:cNvSpPr/>
          <p:nvPr/>
        </p:nvSpPr>
        <p:spPr>
          <a:xfrm>
            <a:off x="8143106" y="4721592"/>
            <a:ext cx="2561406" cy="1267735"/>
          </a:xfrm>
          <a:prstGeom prst="rect">
            <a:avLst/>
          </a:prstGeom>
          <a:solidFill>
            <a:schemeClr val="accent2">
              <a:lumMod val="75000"/>
              <a:lumOff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荷主・フォワーダーの</a:t>
            </a:r>
            <a:endPar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課題を詳細にヒアリングし、</a:t>
            </a:r>
            <a:endPar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当初サービス仮説の</a:t>
            </a:r>
            <a:endPar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ブラッシュアップが必要</a:t>
            </a:r>
            <a:endPar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二等辺三角形 18"/>
          <p:cNvSpPr/>
          <p:nvPr/>
        </p:nvSpPr>
        <p:spPr>
          <a:xfrm flipV="1">
            <a:off x="8201320" y="4309704"/>
            <a:ext cx="2503192" cy="3434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22" name="二等辺三角形 21"/>
          <p:cNvSpPr/>
          <p:nvPr/>
        </p:nvSpPr>
        <p:spPr>
          <a:xfrm rot="5400000">
            <a:off x="6846404" y="5553407"/>
            <a:ext cx="1751399" cy="427009"/>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23" name="正方形/長方形 22"/>
          <p:cNvSpPr/>
          <p:nvPr/>
        </p:nvSpPr>
        <p:spPr>
          <a:xfrm>
            <a:off x="8140134" y="6057781"/>
            <a:ext cx="2561406" cy="700972"/>
          </a:xfrm>
          <a:prstGeom prst="rect">
            <a:avLst/>
          </a:prstGeom>
          <a:solidFill>
            <a:schemeClr val="accent2">
              <a:lumMod val="75000"/>
              <a:lumOff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金融</a:t>
            </a:r>
            <a:r>
              <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EDI</a:t>
            </a: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との連携</a:t>
            </a:r>
            <a:endParaRPr lang="en-US" altLang="ja-JP"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207163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表 27"/>
          <p:cNvGraphicFramePr>
            <a:graphicFrameLocks noGrp="1"/>
          </p:cNvGraphicFramePr>
          <p:nvPr>
            <p:extLst/>
          </p:nvPr>
        </p:nvGraphicFramePr>
        <p:xfrm>
          <a:off x="2351584" y="2084138"/>
          <a:ext cx="7476828" cy="4319221"/>
        </p:xfrm>
        <a:graphic>
          <a:graphicData uri="http://schemas.openxmlformats.org/drawingml/2006/table">
            <a:tbl>
              <a:tblPr firstRow="1" bandRow="1"/>
              <a:tblGrid>
                <a:gridCol w="623069">
                  <a:extLst>
                    <a:ext uri="{9D8B030D-6E8A-4147-A177-3AD203B41FA5}">
                      <a16:colId xmlns:a16="http://schemas.microsoft.com/office/drawing/2014/main" val="20000"/>
                    </a:ext>
                  </a:extLst>
                </a:gridCol>
                <a:gridCol w="623069">
                  <a:extLst>
                    <a:ext uri="{9D8B030D-6E8A-4147-A177-3AD203B41FA5}">
                      <a16:colId xmlns:a16="http://schemas.microsoft.com/office/drawing/2014/main" val="20001"/>
                    </a:ext>
                  </a:extLst>
                </a:gridCol>
                <a:gridCol w="623069">
                  <a:extLst>
                    <a:ext uri="{9D8B030D-6E8A-4147-A177-3AD203B41FA5}">
                      <a16:colId xmlns:a16="http://schemas.microsoft.com/office/drawing/2014/main" val="20002"/>
                    </a:ext>
                  </a:extLst>
                </a:gridCol>
                <a:gridCol w="623069">
                  <a:extLst>
                    <a:ext uri="{9D8B030D-6E8A-4147-A177-3AD203B41FA5}">
                      <a16:colId xmlns:a16="http://schemas.microsoft.com/office/drawing/2014/main" val="20003"/>
                    </a:ext>
                  </a:extLst>
                </a:gridCol>
                <a:gridCol w="623069">
                  <a:extLst>
                    <a:ext uri="{9D8B030D-6E8A-4147-A177-3AD203B41FA5}">
                      <a16:colId xmlns:a16="http://schemas.microsoft.com/office/drawing/2014/main" val="20004"/>
                    </a:ext>
                  </a:extLst>
                </a:gridCol>
                <a:gridCol w="623069">
                  <a:extLst>
                    <a:ext uri="{9D8B030D-6E8A-4147-A177-3AD203B41FA5}">
                      <a16:colId xmlns:a16="http://schemas.microsoft.com/office/drawing/2014/main" val="20005"/>
                    </a:ext>
                  </a:extLst>
                </a:gridCol>
                <a:gridCol w="623069">
                  <a:extLst>
                    <a:ext uri="{9D8B030D-6E8A-4147-A177-3AD203B41FA5}">
                      <a16:colId xmlns:a16="http://schemas.microsoft.com/office/drawing/2014/main" val="20006"/>
                    </a:ext>
                  </a:extLst>
                </a:gridCol>
                <a:gridCol w="623069">
                  <a:extLst>
                    <a:ext uri="{9D8B030D-6E8A-4147-A177-3AD203B41FA5}">
                      <a16:colId xmlns:a16="http://schemas.microsoft.com/office/drawing/2014/main" val="20007"/>
                    </a:ext>
                  </a:extLst>
                </a:gridCol>
                <a:gridCol w="623069">
                  <a:extLst>
                    <a:ext uri="{9D8B030D-6E8A-4147-A177-3AD203B41FA5}">
                      <a16:colId xmlns:a16="http://schemas.microsoft.com/office/drawing/2014/main" val="20008"/>
                    </a:ext>
                  </a:extLst>
                </a:gridCol>
                <a:gridCol w="623069">
                  <a:extLst>
                    <a:ext uri="{9D8B030D-6E8A-4147-A177-3AD203B41FA5}">
                      <a16:colId xmlns:a16="http://schemas.microsoft.com/office/drawing/2014/main" val="20009"/>
                    </a:ext>
                  </a:extLst>
                </a:gridCol>
                <a:gridCol w="623069">
                  <a:extLst>
                    <a:ext uri="{9D8B030D-6E8A-4147-A177-3AD203B41FA5}">
                      <a16:colId xmlns:a16="http://schemas.microsoft.com/office/drawing/2014/main" val="20010"/>
                    </a:ext>
                  </a:extLst>
                </a:gridCol>
                <a:gridCol w="623069">
                  <a:extLst>
                    <a:ext uri="{9D8B030D-6E8A-4147-A177-3AD203B41FA5}">
                      <a16:colId xmlns:a16="http://schemas.microsoft.com/office/drawing/2014/main" val="20011"/>
                    </a:ext>
                  </a:extLst>
                </a:gridCol>
              </a:tblGrid>
              <a:tr h="253940">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9</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10</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11</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12</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tc>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pPr algn="ctr"/>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0F1C50">
                        <a:lumMod val="40000"/>
                        <a:lumOff val="60000"/>
                      </a:srgbClr>
                    </a:solidFill>
                  </a:tcPr>
                </a:tc>
                <a:extLst>
                  <a:ext uri="{0D108BD9-81ED-4DB2-BD59-A6C34878D82A}">
                    <a16:rowId xmlns:a16="http://schemas.microsoft.com/office/drawing/2014/main" val="10000"/>
                  </a:ext>
                </a:extLst>
              </a:tr>
              <a:tr h="4014421">
                <a:tc gridSpan="3">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solidFill>
                        <a:srgbClr val="000000"/>
                      </a:solidFill>
                    </a:lnB>
                    <a:lnTlToBr w="12700" cmpd="sng">
                      <a:noFill/>
                      <a:prstDash val="solid"/>
                    </a:lnTlToBr>
                    <a:lnBlToTr w="12700" cmpd="sng">
                      <a:noFill/>
                      <a:prstDash val="solid"/>
                    </a:lnBlToTr>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solidFill>
                        <a:srgbClr val="000000"/>
                      </a:solidFill>
                    </a:lnB>
                    <a:lnTlToBr w="12700" cmpd="sng">
                      <a:noFill/>
                      <a:prstDash val="solid"/>
                    </a:lnTlToBr>
                    <a:lnBlToTr w="12700" cmpd="sng">
                      <a:noFill/>
                      <a:prstDash val="solid"/>
                    </a:lnBlToTr>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solidFill>
                        <a:srgbClr val="000000"/>
                      </a:solidFill>
                    </a:lnB>
                    <a:lnTlToBr w="12700" cmpd="sng">
                      <a:noFill/>
                      <a:prstDash val="solid"/>
                    </a:lnTlToBr>
                    <a:lnBlToTr w="12700" cmpd="sng">
                      <a:noFill/>
                      <a:prstDash val="solid"/>
                    </a:lnBlToTr>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lvl1pPr marL="0" algn="l" defTabSz="457200" rtl="0" eaLnBrk="1" latinLnBrk="0" hangingPunct="1">
                        <a:defRPr kumimoji="1" sz="1800" kern="1200">
                          <a:solidFill>
                            <a:schemeClr val="tx1"/>
                          </a:solidFill>
                          <a:latin typeface="Meiryo UI"/>
                          <a:ea typeface="Meiryo UI"/>
                        </a:defRPr>
                      </a:lvl1pPr>
                      <a:lvl2pPr marL="457200" algn="l" defTabSz="457200" rtl="0" eaLnBrk="1" latinLnBrk="0" hangingPunct="1">
                        <a:defRPr kumimoji="1" sz="1800" kern="1200">
                          <a:solidFill>
                            <a:schemeClr val="tx1"/>
                          </a:solidFill>
                          <a:latin typeface="Meiryo UI"/>
                          <a:ea typeface="Meiryo UI"/>
                        </a:defRPr>
                      </a:lvl2pPr>
                      <a:lvl3pPr marL="914400" algn="l" defTabSz="457200" rtl="0" eaLnBrk="1" latinLnBrk="0" hangingPunct="1">
                        <a:defRPr kumimoji="1" sz="1800" kern="1200">
                          <a:solidFill>
                            <a:schemeClr val="tx1"/>
                          </a:solidFill>
                          <a:latin typeface="Meiryo UI"/>
                          <a:ea typeface="Meiryo UI"/>
                        </a:defRPr>
                      </a:lvl3pPr>
                      <a:lvl4pPr marL="1371600" algn="l" defTabSz="457200" rtl="0" eaLnBrk="1" latinLnBrk="0" hangingPunct="1">
                        <a:defRPr kumimoji="1" sz="1800" kern="1200">
                          <a:solidFill>
                            <a:schemeClr val="tx1"/>
                          </a:solidFill>
                          <a:latin typeface="Meiryo UI"/>
                          <a:ea typeface="Meiryo UI"/>
                        </a:defRPr>
                      </a:lvl4pPr>
                      <a:lvl5pPr marL="1828800" algn="l" defTabSz="457200" rtl="0" eaLnBrk="1" latinLnBrk="0" hangingPunct="1">
                        <a:defRPr kumimoji="1" sz="1800" kern="1200">
                          <a:solidFill>
                            <a:schemeClr val="tx1"/>
                          </a:solidFill>
                          <a:latin typeface="Meiryo UI"/>
                          <a:ea typeface="Meiryo UI"/>
                        </a:defRPr>
                      </a:lvl5pPr>
                      <a:lvl6pPr marL="2286000" algn="l" defTabSz="457200" rtl="0" eaLnBrk="1" latinLnBrk="0" hangingPunct="1">
                        <a:defRPr kumimoji="1" sz="1800" kern="1200">
                          <a:solidFill>
                            <a:schemeClr val="tx1"/>
                          </a:solidFill>
                          <a:latin typeface="Meiryo UI"/>
                          <a:ea typeface="Meiryo UI"/>
                        </a:defRPr>
                      </a:lvl6pPr>
                      <a:lvl7pPr marL="2743200" algn="l" defTabSz="457200" rtl="0" eaLnBrk="1" latinLnBrk="0" hangingPunct="1">
                        <a:defRPr kumimoji="1" sz="1800" kern="1200">
                          <a:solidFill>
                            <a:schemeClr val="tx1"/>
                          </a:solidFill>
                          <a:latin typeface="Meiryo UI"/>
                          <a:ea typeface="Meiryo UI"/>
                        </a:defRPr>
                      </a:lvl7pPr>
                      <a:lvl8pPr marL="3200400" algn="l" defTabSz="457200" rtl="0" eaLnBrk="1" latinLnBrk="0" hangingPunct="1">
                        <a:defRPr kumimoji="1" sz="1800" kern="1200">
                          <a:solidFill>
                            <a:schemeClr val="tx1"/>
                          </a:solidFill>
                          <a:latin typeface="Meiryo UI"/>
                          <a:ea typeface="Meiryo UI"/>
                        </a:defRPr>
                      </a:lvl8pPr>
                      <a:lvl9pPr marL="3657600" algn="l" defTabSz="457200" rtl="0" eaLnBrk="1" latinLnBrk="0" hangingPunct="1">
                        <a:defRPr kumimoji="1" sz="1800" kern="1200">
                          <a:solidFill>
                            <a:schemeClr val="tx1"/>
                          </a:solidFill>
                          <a:latin typeface="Meiryo UI"/>
                          <a:ea typeface="Meiryo UI"/>
                        </a:defRPr>
                      </a:lvl9pPr>
                    </a:lstStyle>
                    <a:p>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rgbClr val="000000"/>
                      </a:solidFill>
                      <a:prstDash val="solid"/>
                      <a:round/>
                      <a:headEnd type="none" w="med" len="med"/>
                      <a:tailEnd type="none" w="med" len="med"/>
                    </a:lnL>
                    <a:lnR w="12700" cmpd="sng">
                      <a:solidFill>
                        <a:srgbClr val="000000"/>
                      </a:solidFill>
                    </a:lnR>
                    <a:lnT w="12700" cap="flat" cmpd="sng" algn="ctr">
                      <a:solidFill>
                        <a:srgbClr val="000000"/>
                      </a:solidFill>
                      <a:prstDash val="solid"/>
                      <a:round/>
                      <a:headEnd type="none" w="med" len="med"/>
                      <a:tailEnd type="none" w="med" len="med"/>
                    </a:lnT>
                    <a:lnB w="12700" cmpd="sng">
                      <a:solidFill>
                        <a:srgbClr val="000000"/>
                      </a:solidFill>
                    </a:lnB>
                    <a:lnTlToBr w="12700" cmpd="sng">
                      <a:noFill/>
                      <a:prstDash val="solid"/>
                    </a:lnTlToBr>
                    <a:lnBlToTr w="12700" cmpd="sng">
                      <a:noFill/>
                      <a:prstDash val="solid"/>
                    </a:lnBlToTr>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bl>
          </a:graphicData>
        </a:graphic>
      </p:graphicFrame>
      <p:sp>
        <p:nvSpPr>
          <p:cNvPr id="4" name="テキスト プレースホルダー 1"/>
          <p:cNvSpPr>
            <a:spLocks noGrp="1"/>
          </p:cNvSpPr>
          <p:nvPr>
            <p:ph type="body" sz="quarter" idx="10"/>
          </p:nvPr>
        </p:nvSpPr>
        <p:spPr>
          <a:xfrm>
            <a:off x="1143001" y="0"/>
            <a:ext cx="9705528" cy="731838"/>
          </a:xfrm>
        </p:spPr>
        <p:txBody>
          <a:bodyPr>
            <a:normAutofit/>
          </a:bodyPr>
          <a:lstStyle/>
          <a:p>
            <a:r>
              <a:rPr lang="en-US" altLang="ja-JP" sz="2400" b="1" dirty="0">
                <a:latin typeface="Meiryo UI" panose="020B0604030504040204" pitchFamily="50" charset="-128"/>
                <a:ea typeface="Meiryo UI" panose="020B0604030504040204" pitchFamily="50" charset="-128"/>
                <a:cs typeface="Meiryo UI" panose="020B0604030504040204" pitchFamily="50" charset="-128"/>
              </a:rPr>
              <a:t>2016</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年度活動テーマ、およびスケジュール案</a:t>
            </a:r>
          </a:p>
        </p:txBody>
      </p:sp>
      <p:cxnSp>
        <p:nvCxnSpPr>
          <p:cNvPr id="20" name="直線コネクタ 19"/>
          <p:cNvCxnSpPr/>
          <p:nvPr/>
        </p:nvCxnSpPr>
        <p:spPr>
          <a:xfrm>
            <a:off x="1127448"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p:nvSpPr>
        <p:spPr>
          <a:xfrm>
            <a:off x="1279241" y="1084823"/>
            <a:ext cx="9433048" cy="646331"/>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活動テーマ案：「貿易における物流費請求・消込の情報連携基盤に関するニーズ調査」</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b="1" dirty="0">
                <a:latin typeface="Meiryo UI" panose="020B0604030504040204" pitchFamily="50" charset="-128"/>
                <a:ea typeface="Meiryo UI" panose="020B0604030504040204" pitchFamily="50" charset="-128"/>
                <a:cs typeface="Meiryo UI" panose="020B0604030504040204" pitchFamily="50" charset="-128"/>
              </a:rPr>
              <a:t>　　　　　　　　　　（金融</a:t>
            </a:r>
            <a:r>
              <a:rPr lang="en-US" altLang="ja-JP" b="1" dirty="0">
                <a:latin typeface="Meiryo UI" panose="020B0604030504040204" pitchFamily="50" charset="-128"/>
                <a:ea typeface="Meiryo UI" panose="020B0604030504040204" pitchFamily="50" charset="-128"/>
                <a:cs typeface="Meiryo UI" panose="020B0604030504040204" pitchFamily="50" charset="-128"/>
              </a:rPr>
              <a:t>EDI</a:t>
            </a:r>
            <a:r>
              <a:rPr lang="ja-JP" altLang="en-US" b="1" dirty="0">
                <a:latin typeface="Meiryo UI" panose="020B0604030504040204" pitchFamily="50" charset="-128"/>
                <a:ea typeface="Meiryo UI" panose="020B0604030504040204" pitchFamily="50" charset="-128"/>
                <a:cs typeface="Meiryo UI" panose="020B0604030504040204" pitchFamily="50" charset="-128"/>
              </a:rPr>
              <a:t>との連携検討を含む）</a:t>
            </a:r>
          </a:p>
        </p:txBody>
      </p:sp>
      <p:sp>
        <p:nvSpPr>
          <p:cNvPr id="8" name="ホームベース 7"/>
          <p:cNvSpPr/>
          <p:nvPr/>
        </p:nvSpPr>
        <p:spPr>
          <a:xfrm>
            <a:off x="4429151" y="2770125"/>
            <a:ext cx="3455044" cy="1512168"/>
          </a:xfrm>
          <a:prstGeom prst="homePlate">
            <a:avLst>
              <a:gd name="adj" fmla="val 1496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荷主企業ヒアリング</a:t>
            </a:r>
          </a:p>
        </p:txBody>
      </p:sp>
      <p:sp>
        <p:nvSpPr>
          <p:cNvPr id="25" name="ホームベース 24"/>
          <p:cNvSpPr/>
          <p:nvPr/>
        </p:nvSpPr>
        <p:spPr>
          <a:xfrm>
            <a:off x="4429151" y="4426309"/>
            <a:ext cx="3455044" cy="1512168"/>
          </a:xfrm>
          <a:prstGeom prst="homePlate">
            <a:avLst>
              <a:gd name="adj" fmla="val 1496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物流企業ヒアリング</a:t>
            </a:r>
          </a:p>
        </p:txBody>
      </p:sp>
      <p:sp>
        <p:nvSpPr>
          <p:cNvPr id="26" name="ホームベース 25"/>
          <p:cNvSpPr/>
          <p:nvPr/>
        </p:nvSpPr>
        <p:spPr>
          <a:xfrm>
            <a:off x="8083794" y="2770853"/>
            <a:ext cx="1684614" cy="3167624"/>
          </a:xfrm>
          <a:prstGeom prst="homePlate">
            <a:avLst>
              <a:gd name="adj" fmla="val 1496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ヒアリングに</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基づく</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ニーズ仮説</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見直し</a:t>
            </a:r>
          </a:p>
        </p:txBody>
      </p:sp>
      <p:sp>
        <p:nvSpPr>
          <p:cNvPr id="27" name="ホームベース 26"/>
          <p:cNvSpPr/>
          <p:nvPr/>
        </p:nvSpPr>
        <p:spPr>
          <a:xfrm>
            <a:off x="2513364" y="2770125"/>
            <a:ext cx="1656184" cy="3168352"/>
          </a:xfrm>
          <a:prstGeom prst="homePlate">
            <a:avLst>
              <a:gd name="adj" fmla="val 1496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初期</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ニーズ仮説</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検討</a:t>
            </a:r>
          </a:p>
        </p:txBody>
      </p:sp>
    </p:spTree>
    <p:extLst>
      <p:ext uri="{BB962C8B-B14F-4D97-AF65-F5344CB8AC3E}">
        <p14:creationId xmlns:p14="http://schemas.microsoft.com/office/powerpoint/2010/main" val="2648838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59243" y="345989"/>
            <a:ext cx="9131643" cy="584775"/>
          </a:xfrm>
          <a:prstGeom prst="rect">
            <a:avLst/>
          </a:prstGeom>
          <a:noFill/>
        </p:spPr>
        <p:txBody>
          <a:bodyPr wrap="square" rtlCol="0">
            <a:spAutoFit/>
          </a:bodyPr>
          <a:lstStyle/>
          <a:p>
            <a:pPr algn="ctr"/>
            <a:r>
              <a:rPr kumimoji="1" lang="en-US" altLang="ja-JP" sz="3200" dirty="0">
                <a:latin typeface="Century" panose="02040604050505020304" pitchFamily="18" charset="0"/>
              </a:rPr>
              <a:t>2016</a:t>
            </a:r>
            <a:r>
              <a:rPr kumimoji="1" lang="ja-JP" altLang="en-US" sz="3200" dirty="0">
                <a:latin typeface="Century" panose="02040604050505020304" pitchFamily="18" charset="0"/>
              </a:rPr>
              <a:t>年度金流商流情報連携</a:t>
            </a:r>
            <a:r>
              <a:rPr kumimoji="1" lang="en-US" altLang="ja-JP" sz="3200" dirty="0">
                <a:latin typeface="Century" panose="02040604050505020304" pitchFamily="18" charset="0"/>
              </a:rPr>
              <a:t>TF</a:t>
            </a:r>
            <a:r>
              <a:rPr lang="ja-JP" altLang="en-US" sz="3200" dirty="0">
                <a:latin typeface="Century" panose="02040604050505020304" pitchFamily="18" charset="0"/>
              </a:rPr>
              <a:t> 活動計画</a:t>
            </a:r>
            <a:endParaRPr kumimoji="1" lang="ja-JP" altLang="en-US" sz="3200" dirty="0">
              <a:latin typeface="Century" panose="02040604050505020304" pitchFamily="18" charset="0"/>
            </a:endParaRPr>
          </a:p>
        </p:txBody>
      </p:sp>
      <p:sp>
        <p:nvSpPr>
          <p:cNvPr id="3" name="テキスト ボックス 2"/>
          <p:cNvSpPr txBox="1"/>
          <p:nvPr/>
        </p:nvSpPr>
        <p:spPr>
          <a:xfrm>
            <a:off x="2189165" y="3018103"/>
            <a:ext cx="7133946" cy="2308324"/>
          </a:xfrm>
          <a:prstGeom prst="rect">
            <a:avLst/>
          </a:prstGeom>
          <a:noFill/>
          <a:ln>
            <a:solidFill>
              <a:schemeClr val="accent1">
                <a:shade val="95000"/>
                <a:satMod val="105000"/>
              </a:schemeClr>
            </a:solidFill>
          </a:ln>
        </p:spPr>
        <p:txBody>
          <a:bodyPr wrap="square" rtlCol="0">
            <a:spAutoFit/>
          </a:bodyPr>
          <a:lstStyle/>
          <a:p>
            <a:r>
              <a:rPr kumimoji="1" lang="ja-JP" altLang="en-US" sz="2400" dirty="0"/>
              <a:t>（１）</a:t>
            </a:r>
            <a:r>
              <a:rPr lang="ja-JP" altLang="en-US" sz="2400" dirty="0"/>
              <a:t>金流商流情報連携基盤の構築推進</a:t>
            </a:r>
            <a:endParaRPr kumimoji="1" lang="en-US" altLang="ja-JP" sz="2400" dirty="0"/>
          </a:p>
          <a:p>
            <a:r>
              <a:rPr lang="en-US" altLang="ja-JP" sz="2400" dirty="0"/>
              <a:t>	</a:t>
            </a:r>
            <a:endParaRPr kumimoji="1" lang="en-US" altLang="ja-JP" sz="2400" dirty="0"/>
          </a:p>
          <a:p>
            <a:r>
              <a:rPr lang="ja-JP" altLang="en-US" sz="2400" dirty="0"/>
              <a:t>（２）金流商流情報連携のための国際標準対応</a:t>
            </a:r>
            <a:endParaRPr kumimoji="1" lang="en-US" altLang="ja-JP" sz="2400" dirty="0"/>
          </a:p>
          <a:p>
            <a:endParaRPr lang="en-US" altLang="ja-JP" sz="2400" dirty="0"/>
          </a:p>
          <a:p>
            <a:r>
              <a:rPr kumimoji="1" lang="ja-JP" altLang="en-US" sz="2400" dirty="0"/>
              <a:t>（３）</a:t>
            </a:r>
            <a:r>
              <a:rPr lang="ja-JP" altLang="ja-JP" sz="2400" dirty="0"/>
              <a:t>金流商流情報の利活用分野の調査</a:t>
            </a:r>
            <a:endParaRPr lang="en-US" altLang="ja-JP" sz="2400" dirty="0"/>
          </a:p>
          <a:p>
            <a:endParaRPr kumimoji="1" lang="en-US" altLang="ja-JP" sz="2400" dirty="0"/>
          </a:p>
        </p:txBody>
      </p:sp>
      <p:sp>
        <p:nvSpPr>
          <p:cNvPr id="4" name="スライド番号プレースホルダー 3"/>
          <p:cNvSpPr>
            <a:spLocks noGrp="1"/>
          </p:cNvSpPr>
          <p:nvPr>
            <p:ph type="sldNum" sz="quarter" idx="12"/>
          </p:nvPr>
        </p:nvSpPr>
        <p:spPr/>
        <p:txBody>
          <a:bodyPr/>
          <a:lstStyle/>
          <a:p>
            <a:fld id="{04526D19-6A29-4A1B-95FC-0A711E2AEF62}" type="slidenum">
              <a:rPr kumimoji="1" lang="ja-JP" altLang="en-US" smtClean="0"/>
              <a:t>2</a:t>
            </a:fld>
            <a:endParaRPr kumimoji="1" lang="ja-JP" altLang="en-US"/>
          </a:p>
        </p:txBody>
      </p:sp>
      <p:sp>
        <p:nvSpPr>
          <p:cNvPr id="5" name="テキスト ボックス 4"/>
          <p:cNvSpPr txBox="1"/>
          <p:nvPr/>
        </p:nvSpPr>
        <p:spPr>
          <a:xfrm>
            <a:off x="782425" y="1140643"/>
            <a:ext cx="10378911" cy="1200329"/>
          </a:xfrm>
          <a:prstGeom prst="rect">
            <a:avLst/>
          </a:prstGeom>
          <a:noFill/>
        </p:spPr>
        <p:txBody>
          <a:bodyPr wrap="square" rtlCol="0">
            <a:spAutoFit/>
          </a:bodyPr>
          <a:lstStyle/>
          <a:p>
            <a:r>
              <a:rPr lang="ja-JP" altLang="ja-JP" sz="2400" dirty="0"/>
              <a:t>金流商流情報連携タスクフォースは、金融業界の決済高度化に向けた戦略的取組みに呼応した産業界への実装準備を推進するとともに、金流商流情報の利活用に関する研究を行う。</a:t>
            </a:r>
            <a:endParaRPr kumimoji="1" lang="ja-JP" altLang="en-US" sz="2400" dirty="0"/>
          </a:p>
        </p:txBody>
      </p:sp>
    </p:spTree>
    <p:extLst>
      <p:ext uri="{BB962C8B-B14F-4D97-AF65-F5344CB8AC3E}">
        <p14:creationId xmlns:p14="http://schemas.microsoft.com/office/powerpoint/2010/main" val="107532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2246617" y="1344508"/>
            <a:ext cx="7649416" cy="4166298"/>
          </a:xfrm>
          <a:prstGeom prst="rect">
            <a:avLst/>
          </a:prstGeom>
          <a:noFill/>
          <a:ln w="9525">
            <a:solidFill>
              <a:schemeClr val="accent1"/>
            </a:solidFill>
            <a:miter lim="800000"/>
            <a:headEnd/>
            <a:tailEnd/>
          </a:ln>
        </p:spPr>
        <p:txBody>
          <a:bodyPr>
            <a:noAutofit/>
          </a:bodyPr>
          <a:lstStyle/>
          <a:p>
            <a:r>
              <a:rPr lang="en-US" altLang="ja-JP" sz="2400" dirty="0">
                <a:latin typeface="Century" panose="02040604050505020304" pitchFamily="18" charset="0"/>
              </a:rPr>
              <a:t>2014</a:t>
            </a:r>
            <a:r>
              <a:rPr lang="ja-JP" altLang="en-US" sz="2400" dirty="0">
                <a:latin typeface="Century" panose="02040604050505020304" pitchFamily="18" charset="0"/>
              </a:rPr>
              <a:t>年度の金融</a:t>
            </a:r>
            <a:r>
              <a:rPr lang="en-US" altLang="ja-JP" sz="2400" dirty="0">
                <a:latin typeface="Century" panose="02040604050505020304" pitchFamily="18" charset="0"/>
              </a:rPr>
              <a:t>EDI</a:t>
            </a:r>
            <a:r>
              <a:rPr lang="ja-JP" altLang="en-US" sz="2400" dirty="0">
                <a:latin typeface="Century" panose="02040604050505020304" pitchFamily="18" charset="0"/>
              </a:rPr>
              <a:t>実証および</a:t>
            </a:r>
            <a:r>
              <a:rPr lang="en-US" altLang="ja-JP" sz="2400" dirty="0">
                <a:latin typeface="Century" panose="02040604050505020304" pitchFamily="18" charset="0"/>
              </a:rPr>
              <a:t>2015</a:t>
            </a:r>
            <a:r>
              <a:rPr lang="ja-JP" altLang="en-US" sz="2400" dirty="0">
                <a:latin typeface="Century" panose="02040604050505020304" pitchFamily="18" charset="0"/>
              </a:rPr>
              <a:t>年度の</a:t>
            </a:r>
            <a:r>
              <a:rPr lang="ja-JP" altLang="ja-JP" sz="2400" dirty="0"/>
              <a:t>金融業界の決済高度化に向けた戦略的取組みに呼応</a:t>
            </a:r>
            <a:r>
              <a:rPr lang="ja-JP" altLang="en-US" sz="2400" dirty="0"/>
              <a:t>し</a:t>
            </a:r>
            <a:r>
              <a:rPr lang="ja-JP" altLang="en-US" sz="2400" dirty="0">
                <a:latin typeface="Century" panose="02040604050505020304" pitchFamily="18" charset="0"/>
              </a:rPr>
              <a:t>、産業界への普及促進を図る。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r>
              <a:rPr lang="ja-JP" altLang="en-US" sz="2400" dirty="0">
                <a:latin typeface="Century" panose="02040604050505020304" pitchFamily="18" charset="0"/>
              </a:rPr>
              <a:t>①</a:t>
            </a:r>
            <a:r>
              <a:rPr lang="ja-JP" altLang="ja-JP" sz="2400" dirty="0">
                <a:latin typeface="Century" panose="02040604050505020304" pitchFamily="18" charset="0"/>
              </a:rPr>
              <a:t>産業界の対応啓発と標準化のすり合わせを推進する。</a:t>
            </a:r>
          </a:p>
          <a:p>
            <a:endParaRPr lang="en-US" altLang="ja-JP" sz="2400" dirty="0">
              <a:latin typeface="Century" panose="02040604050505020304" pitchFamily="18" charset="0"/>
            </a:endParaRPr>
          </a:p>
          <a:p>
            <a:r>
              <a:rPr lang="ja-JP" altLang="en-US" sz="2400" dirty="0">
                <a:latin typeface="Century" panose="02040604050505020304" pitchFamily="18" charset="0"/>
              </a:rPr>
              <a:t>②</a:t>
            </a:r>
            <a:r>
              <a:rPr lang="ja-JP" altLang="ja-JP" sz="2400" dirty="0">
                <a:latin typeface="Century" panose="02040604050505020304" pitchFamily="18" charset="0"/>
              </a:rPr>
              <a:t>中小企業への普及促進策を検討する（商工会議所等）。</a:t>
            </a:r>
          </a:p>
          <a:p>
            <a:endParaRPr lang="en-US" altLang="ja-JP" sz="2400" dirty="0">
              <a:latin typeface="Century" panose="02040604050505020304" pitchFamily="18" charset="0"/>
            </a:endParaRPr>
          </a:p>
          <a:p>
            <a:r>
              <a:rPr lang="ja-JP" altLang="en-US" sz="2400" dirty="0">
                <a:latin typeface="Century" panose="02040604050505020304" pitchFamily="18" charset="0"/>
              </a:rPr>
              <a:t>③</a:t>
            </a:r>
            <a:r>
              <a:rPr lang="ja-JP" altLang="ja-JP" sz="2400" dirty="0">
                <a:latin typeface="Century" panose="02040604050505020304" pitchFamily="18" charset="0"/>
              </a:rPr>
              <a:t>金融新システムとのインタフェースを調査する。</a:t>
            </a:r>
          </a:p>
          <a:p>
            <a:endParaRPr lang="en-US" altLang="ja-JP" sz="2400" dirty="0">
              <a:latin typeface="Century" panose="02040604050505020304" pitchFamily="18" charset="0"/>
            </a:endParaRPr>
          </a:p>
          <a:p>
            <a:r>
              <a:rPr lang="ja-JP" altLang="en-US" sz="2400" dirty="0">
                <a:latin typeface="Century" panose="02040604050505020304" pitchFamily="18" charset="0"/>
              </a:rPr>
              <a:t>④</a:t>
            </a:r>
            <a:r>
              <a:rPr lang="ja-JP" altLang="ja-JP" sz="2400" dirty="0">
                <a:latin typeface="Century" panose="02040604050505020304" pitchFamily="18" charset="0"/>
              </a:rPr>
              <a:t>企業側</a:t>
            </a:r>
            <a:r>
              <a:rPr lang="en-US" altLang="ja-JP" sz="2400" dirty="0">
                <a:latin typeface="Century" panose="02040604050505020304" pitchFamily="18" charset="0"/>
              </a:rPr>
              <a:t>ISO20022</a:t>
            </a:r>
            <a:r>
              <a:rPr lang="ja-JP" altLang="ja-JP" sz="2400" dirty="0">
                <a:latin typeface="Century" panose="02040604050505020304" pitchFamily="18" charset="0"/>
              </a:rPr>
              <a:t>インタフェース導入ガイドを整備する。</a:t>
            </a: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458844" y="243189"/>
            <a:ext cx="7535085"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１．</a:t>
            </a:r>
            <a:r>
              <a:rPr lang="ja-JP" altLang="en-US" sz="3200" dirty="0"/>
              <a:t>金流商流情報連携基盤の構築推進</a:t>
            </a:r>
            <a:endParaRPr lang="en-US" altLang="ja-JP" sz="3200" dirty="0"/>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3</a:t>
            </a:fld>
            <a:endParaRPr kumimoji="1" lang="ja-JP" altLang="en-US"/>
          </a:p>
        </p:txBody>
      </p:sp>
    </p:spTree>
    <p:extLst>
      <p:ext uri="{BB962C8B-B14F-4D97-AF65-F5344CB8AC3E}">
        <p14:creationId xmlns:p14="http://schemas.microsoft.com/office/powerpoint/2010/main" val="2678567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668655" y="1173290"/>
            <a:ext cx="8993249" cy="5004100"/>
          </a:xfrm>
          <a:prstGeom prst="rect">
            <a:avLst/>
          </a:prstGeom>
          <a:noFill/>
          <a:ln w="9525">
            <a:solidFill>
              <a:schemeClr val="accent1"/>
            </a:solidFill>
            <a:miter lim="800000"/>
            <a:headEnd/>
            <a:tailEnd/>
          </a:ln>
        </p:spPr>
        <p:txBody>
          <a:bodyPr>
            <a:noAutofit/>
          </a:bodyPr>
          <a:lstStyle/>
          <a:p>
            <a:r>
              <a:rPr lang="en-US" altLang="ja-JP" sz="2400" dirty="0">
                <a:latin typeface="Century" panose="02040604050505020304" pitchFamily="18" charset="0"/>
              </a:rPr>
              <a:t>XML</a:t>
            </a:r>
            <a:r>
              <a:rPr lang="ja-JP" altLang="en-US" sz="2400" dirty="0">
                <a:latin typeface="Century" panose="02040604050505020304" pitchFamily="18" charset="0"/>
              </a:rPr>
              <a:t>電文への移行に向けて、金流商流情報連携の国際標準化を推進する。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国際標準の枠組みの中で、金融新システムへの商流情報組込み方法の検討を行う。</a:t>
            </a:r>
            <a:endParaRPr lang="en-US" altLang="ja-JP" sz="2400" dirty="0">
              <a:latin typeface="Century" panose="02040604050505020304" pitchFamily="18" charset="0"/>
            </a:endParaRPr>
          </a:p>
          <a:p>
            <a:pPr marL="342900" indent="-342900">
              <a:buFont typeface="Wingdings" panose="05000000000000000000" pitchFamily="2" charset="2"/>
              <a:buChar char="Ø"/>
            </a:pPr>
            <a:endParaRPr lang="en-US" altLang="ja-JP" sz="2400" dirty="0">
              <a:latin typeface="Century" panose="02040604050505020304" pitchFamily="18" charset="0"/>
            </a:endParaRPr>
          </a:p>
          <a:p>
            <a:pPr marL="342900" indent="-342900">
              <a:buFont typeface="Wingdings" panose="05000000000000000000" pitchFamily="2" charset="2"/>
              <a:buChar char="Ø"/>
            </a:pPr>
            <a:r>
              <a:rPr lang="en-US" altLang="ja-JP" sz="2400" dirty="0">
                <a:latin typeface="Century" panose="02040604050505020304" pitchFamily="18" charset="0"/>
              </a:rPr>
              <a:t>XML</a:t>
            </a:r>
            <a:r>
              <a:rPr lang="ja-JP" altLang="en-US" sz="2400" dirty="0">
                <a:latin typeface="Century" panose="02040604050505020304" pitchFamily="18" charset="0"/>
              </a:rPr>
              <a:t>電文への移行に向けた、</a:t>
            </a: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a:t>
            </a:r>
            <a:r>
              <a:rPr lang="ja-JP" altLang="en-US" sz="2400" dirty="0" err="1">
                <a:latin typeface="Century" panose="02040604050505020304" pitchFamily="18" charset="0"/>
              </a:rPr>
              <a:t>、</a:t>
            </a:r>
            <a:r>
              <a:rPr lang="en-US" altLang="ja-JP" sz="2400" dirty="0" err="1">
                <a:latin typeface="Century" panose="02040604050505020304" pitchFamily="18" charset="0"/>
              </a:rPr>
              <a:t>Camt</a:t>
            </a:r>
            <a:r>
              <a:rPr lang="ja-JP" altLang="en-US" sz="2400" dirty="0">
                <a:latin typeface="Century" panose="02040604050505020304" pitchFamily="18" charset="0"/>
              </a:rPr>
              <a:t>）と全銀フォーマット（総合振込、振込入金通知、入出金明細）との項目対応付け（マッピング）について、必要に応じて検討を行う。</a:t>
            </a:r>
            <a:endParaRPr lang="en-US" altLang="ja-JP" sz="2400" dirty="0">
              <a:latin typeface="Century" panose="02040604050505020304" pitchFamily="18" charset="0"/>
            </a:endParaRPr>
          </a:p>
          <a:p>
            <a:pPr marL="342900" indent="-342900">
              <a:buFont typeface="Wingdings" panose="05000000000000000000" pitchFamily="2" charset="2"/>
              <a:buChar char="Ø"/>
            </a:pPr>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国連</a:t>
            </a:r>
            <a:r>
              <a:rPr lang="en-US" altLang="ja-JP" sz="2400" dirty="0">
                <a:latin typeface="Century" panose="02040604050505020304" pitchFamily="18" charset="0"/>
              </a:rPr>
              <a:t>CEFACT</a:t>
            </a:r>
            <a:r>
              <a:rPr lang="ja-JP" altLang="en-US" sz="2400" dirty="0">
                <a:latin typeface="Century" panose="02040604050505020304" pitchFamily="18" charset="0"/>
              </a:rPr>
              <a:t>支払通知メッセージと</a:t>
            </a:r>
            <a:r>
              <a:rPr lang="en-US" altLang="ja-JP" sz="2400" dirty="0">
                <a:latin typeface="Century" panose="02040604050505020304" pitchFamily="18" charset="0"/>
              </a:rPr>
              <a:t>ISO 20022</a:t>
            </a:r>
            <a:r>
              <a:rPr lang="ja-JP" altLang="en-US" sz="2400" dirty="0">
                <a:latin typeface="Century" panose="02040604050505020304" pitchFamily="18" charset="0"/>
              </a:rPr>
              <a:t>標準の組み合わせ実装方式案を作成し、実装方式の</a:t>
            </a:r>
            <a:r>
              <a:rPr lang="en-US" altLang="ja-JP" sz="2400" dirty="0">
                <a:latin typeface="Century" panose="02040604050505020304" pitchFamily="18" charset="0"/>
              </a:rPr>
              <a:t>ISO TC68</a:t>
            </a:r>
            <a:r>
              <a:rPr lang="ja-JP" altLang="en-US" sz="2400" dirty="0" err="1">
                <a:latin typeface="Century" panose="02040604050505020304" pitchFamily="18" charset="0"/>
              </a:rPr>
              <a:t>への</a:t>
            </a:r>
            <a:r>
              <a:rPr lang="ja-JP" altLang="en-US" sz="2400" dirty="0">
                <a:latin typeface="Century" panose="02040604050505020304" pitchFamily="18" charset="0"/>
              </a:rPr>
              <a:t>申請・登録を準備する。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8912502"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２．金流商流情報連携のための標準化促進</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4</a:t>
            </a:fld>
            <a:endParaRPr kumimoji="1" lang="ja-JP" altLang="en-US"/>
          </a:p>
        </p:txBody>
      </p:sp>
    </p:spTree>
    <p:extLst>
      <p:ext uri="{BB962C8B-B14F-4D97-AF65-F5344CB8AC3E}">
        <p14:creationId xmlns:p14="http://schemas.microsoft.com/office/powerpoint/2010/main" val="205121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669747"/>
          </a:xfrm>
        </p:spPr>
        <p:txBody>
          <a:bodyPr>
            <a:normAutofit/>
          </a:bodyPr>
          <a:lstStyle/>
          <a:p>
            <a:pPr algn="ctr"/>
            <a:r>
              <a:rPr kumimoji="1" lang="en-US" altLang="ja-JP" sz="3200" dirty="0">
                <a:latin typeface="Century" panose="02040604050505020304" pitchFamily="18" charset="0"/>
              </a:rPr>
              <a:t>ISO TC68</a:t>
            </a:r>
            <a:r>
              <a:rPr kumimoji="1" lang="ja-JP" altLang="en-US" sz="3200" dirty="0">
                <a:latin typeface="Century" panose="02040604050505020304" pitchFamily="18" charset="0"/>
              </a:rPr>
              <a:t>標準と国連</a:t>
            </a:r>
            <a:r>
              <a:rPr kumimoji="1" lang="en-US" altLang="ja-JP" sz="3200" dirty="0">
                <a:latin typeface="Century" panose="02040604050505020304" pitchFamily="18" charset="0"/>
              </a:rPr>
              <a:t>CEFACT</a:t>
            </a:r>
            <a:r>
              <a:rPr kumimoji="1" lang="ja-JP" altLang="en-US" sz="3200" dirty="0">
                <a:latin typeface="Century" panose="02040604050505020304" pitchFamily="18" charset="0"/>
              </a:rPr>
              <a:t>標準の連携</a:t>
            </a:r>
          </a:p>
        </p:txBody>
      </p:sp>
      <p:sp>
        <p:nvSpPr>
          <p:cNvPr id="4" name="縦巻き 3"/>
          <p:cNvSpPr/>
          <p:nvPr/>
        </p:nvSpPr>
        <p:spPr>
          <a:xfrm>
            <a:off x="1989162" y="1296538"/>
            <a:ext cx="4285396" cy="4503761"/>
          </a:xfrm>
          <a:prstGeom prst="verticalScroll">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 name="テキスト ボックス 4"/>
          <p:cNvSpPr txBox="1"/>
          <p:nvPr/>
        </p:nvSpPr>
        <p:spPr>
          <a:xfrm>
            <a:off x="2589662" y="1847336"/>
            <a:ext cx="3084395" cy="646331"/>
          </a:xfrm>
          <a:prstGeom prst="rect">
            <a:avLst/>
          </a:prstGeom>
          <a:noFill/>
        </p:spPr>
        <p:txBody>
          <a:bodyPr wrap="square" rtlCol="0">
            <a:spAutoFit/>
          </a:bodyPr>
          <a:lstStyle/>
          <a:p>
            <a:r>
              <a:rPr lang="ja-JP" altLang="en-US" b="1" dirty="0"/>
              <a:t>総合振込</a:t>
            </a:r>
            <a:endParaRPr lang="en-US" altLang="ja-JP" b="1" dirty="0"/>
          </a:p>
          <a:p>
            <a:r>
              <a:rPr lang="en-US" altLang="ja-JP" b="1" dirty="0"/>
              <a:t>ISO20022 Pain</a:t>
            </a:r>
            <a:r>
              <a:rPr lang="ja-JP" altLang="en-US" b="1" dirty="0"/>
              <a:t>メッセージ</a:t>
            </a:r>
          </a:p>
        </p:txBody>
      </p:sp>
      <p:sp>
        <p:nvSpPr>
          <p:cNvPr id="6" name="テキスト ボックス 5"/>
          <p:cNvSpPr txBox="1"/>
          <p:nvPr/>
        </p:nvSpPr>
        <p:spPr>
          <a:xfrm>
            <a:off x="3299348" y="2493667"/>
            <a:ext cx="2183641" cy="646331"/>
          </a:xfrm>
          <a:prstGeom prst="rect">
            <a:avLst/>
          </a:prstGeom>
          <a:noFill/>
        </p:spPr>
        <p:txBody>
          <a:bodyPr wrap="square" rtlCol="0">
            <a:spAutoFit/>
          </a:bodyPr>
          <a:lstStyle/>
          <a:p>
            <a:r>
              <a:rPr lang="ja-JP" altLang="en-US" dirty="0"/>
              <a:t>仕向銀行／口座</a:t>
            </a:r>
            <a:endParaRPr lang="en-US" altLang="ja-JP" dirty="0"/>
          </a:p>
          <a:p>
            <a:r>
              <a:rPr lang="ja-JP" altLang="en-US" dirty="0"/>
              <a:t>被仕向銀行／口座</a:t>
            </a:r>
          </a:p>
        </p:txBody>
      </p:sp>
      <p:sp>
        <p:nvSpPr>
          <p:cNvPr id="7" name="正方形/長方形 6"/>
          <p:cNvSpPr/>
          <p:nvPr/>
        </p:nvSpPr>
        <p:spPr>
          <a:xfrm>
            <a:off x="3258403" y="3376390"/>
            <a:ext cx="2265528" cy="2110011"/>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8" name="縦巻き 7"/>
          <p:cNvSpPr/>
          <p:nvPr/>
        </p:nvSpPr>
        <p:spPr>
          <a:xfrm>
            <a:off x="7060474" y="2493666"/>
            <a:ext cx="3676902" cy="3552292"/>
          </a:xfrm>
          <a:prstGeom prst="verticalScroll">
            <a:avLst/>
          </a:prstGeom>
          <a:solidFill>
            <a:srgbClr val="FFFF00"/>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9" name="テキスト ボックス 8"/>
          <p:cNvSpPr txBox="1"/>
          <p:nvPr/>
        </p:nvSpPr>
        <p:spPr>
          <a:xfrm>
            <a:off x="7966880" y="3548418"/>
            <a:ext cx="2100947" cy="1754326"/>
          </a:xfrm>
          <a:prstGeom prst="rect">
            <a:avLst/>
          </a:prstGeom>
          <a:noFill/>
        </p:spPr>
        <p:txBody>
          <a:bodyPr wrap="square" rtlCol="0">
            <a:spAutoFit/>
          </a:bodyPr>
          <a:lstStyle/>
          <a:p>
            <a:r>
              <a:rPr lang="ja-JP" altLang="en-US" b="1" dirty="0"/>
              <a:t>商流情報</a:t>
            </a:r>
            <a:endParaRPr lang="en-US" altLang="ja-JP" b="1" dirty="0"/>
          </a:p>
          <a:p>
            <a:endParaRPr lang="en-US" altLang="ja-JP" b="1" dirty="0"/>
          </a:p>
          <a:p>
            <a:r>
              <a:rPr lang="ja-JP" altLang="en-US" b="1" dirty="0"/>
              <a:t>支払通知</a:t>
            </a:r>
            <a:endParaRPr lang="en-US" altLang="ja-JP" b="1" dirty="0"/>
          </a:p>
          <a:p>
            <a:r>
              <a:rPr lang="ja-JP" altLang="en-US" b="1" dirty="0"/>
              <a:t>国連</a:t>
            </a:r>
            <a:r>
              <a:rPr lang="en-US" altLang="ja-JP" b="1" dirty="0"/>
              <a:t>CEFACT</a:t>
            </a:r>
          </a:p>
          <a:p>
            <a:r>
              <a:rPr lang="en-US" altLang="ja-JP" b="1" dirty="0"/>
              <a:t>Remittance Advice</a:t>
            </a:r>
            <a:r>
              <a:rPr lang="ja-JP" altLang="en-US" b="1" dirty="0"/>
              <a:t>情報項目</a:t>
            </a:r>
          </a:p>
        </p:txBody>
      </p:sp>
      <p:sp>
        <p:nvSpPr>
          <p:cNvPr id="10" name="左中かっこ 9"/>
          <p:cNvSpPr/>
          <p:nvPr/>
        </p:nvSpPr>
        <p:spPr>
          <a:xfrm>
            <a:off x="6701245" y="2332083"/>
            <a:ext cx="640080" cy="3875458"/>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sp>
        <p:nvSpPr>
          <p:cNvPr id="11" name="左矢印 10"/>
          <p:cNvSpPr/>
          <p:nvPr/>
        </p:nvSpPr>
        <p:spPr>
          <a:xfrm>
            <a:off x="4656909" y="3773424"/>
            <a:ext cx="1920240" cy="992777"/>
          </a:xfrm>
          <a:prstGeom prst="leftArrow">
            <a:avLst/>
          </a:prstGeom>
          <a:solidFill>
            <a:srgbClr val="FEAAFA"/>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rPr>
              <a:t>埋め込み</a:t>
            </a:r>
          </a:p>
        </p:txBody>
      </p:sp>
    </p:spTree>
    <p:extLst>
      <p:ext uri="{BB962C8B-B14F-4D97-AF65-F5344CB8AC3E}">
        <p14:creationId xmlns:p14="http://schemas.microsoft.com/office/powerpoint/2010/main" val="4107605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8769927" y="3796145"/>
            <a:ext cx="678873" cy="568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530352" y="164115"/>
            <a:ext cx="7727528" cy="584775"/>
          </a:xfrm>
          <a:prstGeom prst="rect">
            <a:avLst/>
          </a:prstGeom>
          <a:noFill/>
        </p:spPr>
        <p:txBody>
          <a:bodyPr wrap="square" rtlCol="0">
            <a:spAutoFit/>
          </a:bodyPr>
          <a:lstStyle/>
          <a:p>
            <a:r>
              <a:rPr kumimoji="1" lang="ja-JP" altLang="en-US" sz="3200" dirty="0"/>
              <a:t>４．</a:t>
            </a:r>
            <a:r>
              <a:rPr lang="ja-JP" altLang="ja-JP" sz="3200" dirty="0"/>
              <a:t>金流商流情報の利活用分野の調査</a:t>
            </a:r>
            <a:endParaRPr kumimoji="1" lang="ja-JP" altLang="en-US" sz="3200" dirty="0"/>
          </a:p>
        </p:txBody>
      </p:sp>
      <p:sp>
        <p:nvSpPr>
          <p:cNvPr id="3" name="テキスト ボックス 2"/>
          <p:cNvSpPr txBox="1"/>
          <p:nvPr/>
        </p:nvSpPr>
        <p:spPr>
          <a:xfrm>
            <a:off x="885952" y="1719089"/>
            <a:ext cx="10005568" cy="3785652"/>
          </a:xfrm>
          <a:prstGeom prst="rect">
            <a:avLst/>
          </a:prstGeom>
          <a:noFill/>
        </p:spPr>
        <p:txBody>
          <a:bodyPr wrap="square" rtlCol="0">
            <a:spAutoFit/>
          </a:bodyPr>
          <a:lstStyle/>
          <a:p>
            <a:r>
              <a:rPr lang="ja-JP" altLang="en-US" sz="2400" dirty="0"/>
              <a:t>＜情報利活用候補＞</a:t>
            </a:r>
            <a:endParaRPr lang="en-US" altLang="ja-JP" sz="2400" dirty="0"/>
          </a:p>
          <a:p>
            <a:endParaRPr lang="en-US" altLang="ja-JP" sz="2400" dirty="0"/>
          </a:p>
          <a:p>
            <a:r>
              <a:rPr lang="ja-JP" altLang="ja-JP" sz="2400" dirty="0"/>
              <a:t>・キャッシュコンバージョンサイクルへの活用を調査研究する。</a:t>
            </a:r>
            <a:endParaRPr lang="en-US" altLang="ja-JP" sz="2400" dirty="0"/>
          </a:p>
          <a:p>
            <a:endParaRPr lang="ja-JP" altLang="ja-JP" sz="2400" dirty="0"/>
          </a:p>
          <a:p>
            <a:r>
              <a:rPr lang="ja-JP" altLang="ja-JP" sz="2400" dirty="0"/>
              <a:t>・融資活用、モニタリング、ビッグデータ活用等の調査を行う。</a:t>
            </a:r>
            <a:endParaRPr lang="en-US" altLang="ja-JP" sz="2400" dirty="0"/>
          </a:p>
          <a:p>
            <a:endParaRPr lang="en-US" altLang="ja-JP" sz="2400" dirty="0"/>
          </a:p>
          <a:p>
            <a:r>
              <a:rPr lang="ja-JP" altLang="ja-JP" sz="2400" dirty="0"/>
              <a:t>・貿易運輸における経費精算の効率化の調査研究を行う。</a:t>
            </a:r>
            <a:r>
              <a:rPr lang="en-US" altLang="ja-JP" sz="2400" dirty="0">
                <a:sym typeface="Wingdings" panose="05000000000000000000" pitchFamily="2" charset="2"/>
              </a:rPr>
              <a:t></a:t>
            </a:r>
            <a:r>
              <a:rPr lang="ja-JP" altLang="en-US" sz="2400" dirty="0">
                <a:sym typeface="Wingdings" panose="05000000000000000000" pitchFamily="2" charset="2"/>
              </a:rPr>
              <a:t>別紙</a:t>
            </a:r>
            <a:endParaRPr lang="en-US" altLang="ja-JP" sz="2400" dirty="0"/>
          </a:p>
          <a:p>
            <a:endParaRPr lang="en-US" altLang="ja-JP" sz="2400" dirty="0"/>
          </a:p>
          <a:p>
            <a:r>
              <a:rPr lang="ja-JP" altLang="en-US" sz="2400" dirty="0"/>
              <a:t>・マイロペイメント等小口支払の効率化検討。</a:t>
            </a:r>
          </a:p>
          <a:p>
            <a:endParaRPr lang="ja-JP" altLang="ja-JP" sz="2400" dirty="0"/>
          </a:p>
        </p:txBody>
      </p:sp>
      <p:sp>
        <p:nvSpPr>
          <p:cNvPr id="40" name="スライド番号プレースホルダー 39"/>
          <p:cNvSpPr>
            <a:spLocks noGrp="1"/>
          </p:cNvSpPr>
          <p:nvPr>
            <p:ph type="sldNum" sz="quarter" idx="12"/>
          </p:nvPr>
        </p:nvSpPr>
        <p:spPr/>
        <p:txBody>
          <a:bodyPr/>
          <a:lstStyle/>
          <a:p>
            <a:fld id="{04526D19-6A29-4A1B-95FC-0A711E2AEF62}" type="slidenum">
              <a:rPr kumimoji="1" lang="ja-JP" altLang="en-US" smtClean="0"/>
              <a:t>6</a:t>
            </a:fld>
            <a:endParaRPr kumimoji="1" lang="ja-JP" altLang="en-US"/>
          </a:p>
        </p:txBody>
      </p:sp>
      <p:sp>
        <p:nvSpPr>
          <p:cNvPr id="14" name="正方形/長方形 13"/>
          <p:cNvSpPr/>
          <p:nvPr/>
        </p:nvSpPr>
        <p:spPr>
          <a:xfrm>
            <a:off x="6624320" y="5504741"/>
            <a:ext cx="4267200" cy="8516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分科会にてテーマおよび進め方につきフリーディスカッションを行う。（事務局案）</a:t>
            </a:r>
          </a:p>
        </p:txBody>
      </p:sp>
    </p:spTree>
    <p:extLst>
      <p:ext uri="{BB962C8B-B14F-4D97-AF65-F5344CB8AC3E}">
        <p14:creationId xmlns:p14="http://schemas.microsoft.com/office/powerpoint/2010/main" val="1439344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733974" y="569783"/>
            <a:ext cx="9705528" cy="731838"/>
          </a:xfrm>
        </p:spPr>
        <p:txBody>
          <a:bodyPr>
            <a:normAutofit/>
          </a:bodyPr>
          <a:lstStyle/>
          <a:p>
            <a:pPr algn="ct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運送費に関する請求事務の効率化</a:t>
            </a:r>
          </a:p>
        </p:txBody>
      </p:sp>
      <p:cxnSp>
        <p:nvCxnSpPr>
          <p:cNvPr id="20" name="直線コネクタ 19"/>
          <p:cNvCxnSpPr/>
          <p:nvPr/>
        </p:nvCxnSpPr>
        <p:spPr>
          <a:xfrm>
            <a:off x="1224430" y="1593241"/>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角丸四角形 4"/>
          <p:cNvSpPr/>
          <p:nvPr/>
        </p:nvSpPr>
        <p:spPr>
          <a:xfrm>
            <a:off x="1444611" y="3249425"/>
            <a:ext cx="2896359" cy="396000"/>
          </a:xfrm>
          <a:prstGeom prst="roundRect">
            <a:avLst>
              <a:gd name="adj" fmla="val 0"/>
            </a:avLst>
          </a:prstGeom>
          <a:gradFill rotWithShape="1">
            <a:gsLst>
              <a:gs pos="0">
                <a:srgbClr val="C2CEE6">
                  <a:tint val="50000"/>
                  <a:satMod val="300000"/>
                </a:srgbClr>
              </a:gs>
              <a:gs pos="35000">
                <a:srgbClr val="C2CEE6">
                  <a:tint val="37000"/>
                  <a:satMod val="300000"/>
                </a:srgbClr>
              </a:gs>
              <a:gs pos="100000">
                <a:srgbClr val="C2CEE6">
                  <a:tint val="15000"/>
                  <a:satMod val="350000"/>
                </a:srgbClr>
              </a:gs>
            </a:gsLst>
            <a:lin ang="16200000" scaled="1"/>
          </a:gradFill>
          <a:ln w="9525" cap="flat" cmpd="sng" algn="ctr">
            <a:solidFill>
              <a:srgbClr val="C2CEE6">
                <a:shade val="95000"/>
                <a:satMod val="105000"/>
              </a:srgbClr>
            </a:solidFill>
            <a:prstDash val="solid"/>
          </a:ln>
          <a:effectLst>
            <a:outerShdw blurRad="40000" dist="20000" dir="5400000" rotWithShape="0">
              <a:srgbClr val="000000">
                <a:alpha val="38000"/>
              </a:srgbClr>
            </a:outerShdw>
          </a:effectLst>
        </p:spPr>
        <p:txBody>
          <a:bodyPr rtlCol="0" anchor="ctr"/>
          <a:lstStyle/>
          <a:p>
            <a:pPr defTabSz="457133">
              <a:defRPr/>
            </a:pPr>
            <a:r>
              <a:rPr lang="ja-JP" altLang="en-US" sz="1050" kern="0" dirty="0">
                <a:solidFill>
                  <a:srgbClr val="000000"/>
                </a:solidFill>
                <a:latin typeface="Meiryo UI"/>
                <a:ea typeface="Meiryo UI"/>
              </a:rPr>
              <a:t>運送費をきちんと把握できていない。（荷主）</a:t>
            </a:r>
          </a:p>
        </p:txBody>
      </p:sp>
      <p:sp>
        <p:nvSpPr>
          <p:cNvPr id="6" name="角丸四角形 5"/>
          <p:cNvSpPr/>
          <p:nvPr/>
        </p:nvSpPr>
        <p:spPr>
          <a:xfrm>
            <a:off x="1444611" y="3727954"/>
            <a:ext cx="2896355" cy="396000"/>
          </a:xfrm>
          <a:prstGeom prst="roundRect">
            <a:avLst>
              <a:gd name="adj" fmla="val 0"/>
            </a:avLst>
          </a:prstGeom>
          <a:gradFill rotWithShape="1">
            <a:gsLst>
              <a:gs pos="0">
                <a:srgbClr val="C2CEE6">
                  <a:tint val="50000"/>
                  <a:satMod val="300000"/>
                </a:srgbClr>
              </a:gs>
              <a:gs pos="35000">
                <a:srgbClr val="C2CEE6">
                  <a:tint val="37000"/>
                  <a:satMod val="300000"/>
                </a:srgbClr>
              </a:gs>
              <a:gs pos="100000">
                <a:srgbClr val="C2CEE6">
                  <a:tint val="15000"/>
                  <a:satMod val="350000"/>
                </a:srgbClr>
              </a:gs>
            </a:gsLst>
            <a:lin ang="16200000" scaled="1"/>
          </a:gradFill>
          <a:ln w="9525" cap="flat" cmpd="sng" algn="ctr">
            <a:solidFill>
              <a:srgbClr val="C2CEE6">
                <a:shade val="95000"/>
                <a:satMod val="105000"/>
              </a:srgbClr>
            </a:solidFill>
            <a:prstDash val="solid"/>
          </a:ln>
          <a:effectLst>
            <a:outerShdw blurRad="40000" dist="20000" dir="5400000" rotWithShape="0">
              <a:srgbClr val="000000">
                <a:alpha val="38000"/>
              </a:srgbClr>
            </a:outerShdw>
          </a:effectLst>
        </p:spPr>
        <p:txBody>
          <a:bodyPr rtlCol="0" anchor="ctr"/>
          <a:lstStyle/>
          <a:p>
            <a:pPr defTabSz="457133">
              <a:defRPr/>
            </a:pPr>
            <a:r>
              <a:rPr lang="ja-JP" altLang="en-US" sz="1050" kern="0" dirty="0">
                <a:solidFill>
                  <a:srgbClr val="000000"/>
                </a:solidFill>
                <a:latin typeface="Meiryo UI"/>
                <a:ea typeface="Meiryo UI"/>
              </a:rPr>
              <a:t>運送費の請求について、明細との紐付けに苦労している。（荷主）</a:t>
            </a:r>
          </a:p>
        </p:txBody>
      </p:sp>
      <p:sp>
        <p:nvSpPr>
          <p:cNvPr id="7" name="角丸四角形 6"/>
          <p:cNvSpPr/>
          <p:nvPr/>
        </p:nvSpPr>
        <p:spPr>
          <a:xfrm>
            <a:off x="4994294" y="3163975"/>
            <a:ext cx="5447160" cy="760074"/>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運送費請求</a:t>
            </a:r>
            <a:r>
              <a:rPr lang="ja-JP" altLang="en-US" sz="1400" b="1" kern="0" dirty="0">
                <a:solidFill>
                  <a:srgbClr val="000000"/>
                </a:solidFill>
                <a:latin typeface="Meiryo UI"/>
                <a:ea typeface="Meiryo UI"/>
              </a:rPr>
              <a:t>作業</a:t>
            </a:r>
            <a:r>
              <a:rPr kumimoji="0" lang="ja-JP" altLang="en-US" sz="1400" b="1" kern="0" dirty="0">
                <a:solidFill>
                  <a:srgbClr val="000000"/>
                </a:solidFill>
                <a:latin typeface="Meiryo UI"/>
                <a:ea typeface="Meiryo UI"/>
              </a:rPr>
              <a:t>の集約</a:t>
            </a:r>
          </a:p>
          <a:p>
            <a:pPr defTabSz="457133">
              <a:defRPr/>
            </a:pPr>
            <a:r>
              <a:rPr lang="ja-JP" altLang="en-US" sz="1200" kern="0" dirty="0">
                <a:solidFill>
                  <a:srgbClr val="000000"/>
                </a:solidFill>
                <a:latin typeface="Meiryo UI"/>
                <a:ea typeface="Meiryo UI"/>
              </a:rPr>
              <a:t>運送費に関する請求様式を標準化し、運送費の請求書作成作業を効率化できないか。</a:t>
            </a:r>
            <a:endParaRPr kumimoji="0" lang="en-US" altLang="ja-JP" sz="1200" kern="0" dirty="0">
              <a:solidFill>
                <a:srgbClr val="000000"/>
              </a:solidFill>
              <a:latin typeface="Meiryo UI"/>
              <a:ea typeface="Meiryo UI"/>
            </a:endParaRPr>
          </a:p>
        </p:txBody>
      </p:sp>
      <p:cxnSp>
        <p:nvCxnSpPr>
          <p:cNvPr id="8" name="直線矢印コネクタ 7"/>
          <p:cNvCxnSpPr>
            <a:stCxn id="5" idx="3"/>
            <a:endCxn id="7" idx="1"/>
          </p:cNvCxnSpPr>
          <p:nvPr/>
        </p:nvCxnSpPr>
        <p:spPr>
          <a:xfrm>
            <a:off x="4340970" y="3447426"/>
            <a:ext cx="653325" cy="96587"/>
          </a:xfrm>
          <a:prstGeom prst="straightConnector1">
            <a:avLst/>
          </a:prstGeom>
          <a:noFill/>
          <a:ln w="25400" cap="flat" cmpd="sng" algn="ctr">
            <a:solidFill>
              <a:srgbClr val="6785C1"/>
            </a:solidFill>
            <a:prstDash val="solid"/>
            <a:tailEnd type="arrow"/>
          </a:ln>
          <a:effectLst/>
        </p:spPr>
      </p:cxnSp>
      <p:cxnSp>
        <p:nvCxnSpPr>
          <p:cNvPr id="9" name="直線矢印コネクタ 8"/>
          <p:cNvCxnSpPr>
            <a:stCxn id="6" idx="3"/>
            <a:endCxn id="7" idx="1"/>
          </p:cNvCxnSpPr>
          <p:nvPr/>
        </p:nvCxnSpPr>
        <p:spPr>
          <a:xfrm flipV="1">
            <a:off x="4340966" y="3544012"/>
            <a:ext cx="653329" cy="381942"/>
          </a:xfrm>
          <a:prstGeom prst="straightConnector1">
            <a:avLst/>
          </a:prstGeom>
          <a:noFill/>
          <a:ln w="25400" cap="flat" cmpd="sng" algn="ctr">
            <a:solidFill>
              <a:srgbClr val="6785C1"/>
            </a:solidFill>
            <a:prstDash val="solid"/>
            <a:tailEnd type="arrow"/>
          </a:ln>
          <a:effectLst/>
        </p:spPr>
      </p:cxnSp>
      <p:sp>
        <p:nvSpPr>
          <p:cNvPr id="10" name="テキスト ボックス 9"/>
          <p:cNvSpPr txBox="1"/>
          <p:nvPr/>
        </p:nvSpPr>
        <p:spPr>
          <a:xfrm>
            <a:off x="1494259" y="2745370"/>
            <a:ext cx="2898000" cy="276999"/>
          </a:xfrm>
          <a:prstGeom prst="rect">
            <a:avLst/>
          </a:prstGeom>
          <a:noFill/>
        </p:spPr>
        <p:txBody>
          <a:bodyPr wrap="square" rtlCol="0">
            <a:noAutofit/>
          </a:bodyPr>
          <a:lstStyle/>
          <a:p>
            <a:pPr algn="ctr"/>
            <a:r>
              <a:rPr lang="ja-JP" altLang="en-US" sz="1400" dirty="0">
                <a:solidFill>
                  <a:srgbClr val="000000"/>
                </a:solidFill>
                <a:cs typeface="Meiryo UI" panose="020B0604030504040204" pitchFamily="50" charset="-128"/>
              </a:rPr>
              <a:t>ヒアリングで得られた声</a:t>
            </a:r>
            <a:endParaRPr lang="en-US" altLang="ja-JP" sz="1400" dirty="0">
              <a:solidFill>
                <a:srgbClr val="000000"/>
              </a:solidFill>
              <a:cs typeface="Meiryo UI" panose="020B0604030504040204" pitchFamily="50" charset="-128"/>
            </a:endParaRPr>
          </a:p>
        </p:txBody>
      </p:sp>
      <p:cxnSp>
        <p:nvCxnSpPr>
          <p:cNvPr id="11" name="直線コネクタ 10"/>
          <p:cNvCxnSpPr/>
          <p:nvPr/>
        </p:nvCxnSpPr>
        <p:spPr>
          <a:xfrm>
            <a:off x="1494259" y="3028840"/>
            <a:ext cx="2898000"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4992346" y="2745370"/>
            <a:ext cx="5449109" cy="276999"/>
          </a:xfrm>
          <a:prstGeom prst="rect">
            <a:avLst/>
          </a:prstGeom>
          <a:noFill/>
        </p:spPr>
        <p:txBody>
          <a:bodyPr wrap="square" rtlCol="0">
            <a:noAutofit/>
          </a:bodyPr>
          <a:lstStyle/>
          <a:p>
            <a:pPr algn="ctr"/>
            <a:r>
              <a:rPr lang="ja-JP" altLang="en-US" sz="1400" dirty="0">
                <a:solidFill>
                  <a:srgbClr val="000000"/>
                </a:solidFill>
                <a:cs typeface="Meiryo UI" panose="020B0604030504040204" pitchFamily="50" charset="-128"/>
              </a:rPr>
              <a:t>サービス仮説</a:t>
            </a:r>
            <a:endParaRPr lang="en-US" altLang="ja-JP" sz="1400" dirty="0">
              <a:solidFill>
                <a:srgbClr val="000000"/>
              </a:solidFill>
              <a:cs typeface="Meiryo UI" panose="020B0604030504040204" pitchFamily="50" charset="-128"/>
            </a:endParaRPr>
          </a:p>
        </p:txBody>
      </p:sp>
      <p:cxnSp>
        <p:nvCxnSpPr>
          <p:cNvPr id="13" name="直線コネクタ 12"/>
          <p:cNvCxnSpPr/>
          <p:nvPr/>
        </p:nvCxnSpPr>
        <p:spPr>
          <a:xfrm>
            <a:off x="4992342" y="3028840"/>
            <a:ext cx="5449112"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正方形/長方形 13"/>
          <p:cNvSpPr/>
          <p:nvPr/>
        </p:nvSpPr>
        <p:spPr>
          <a:xfrm>
            <a:off x="1440454" y="1809265"/>
            <a:ext cx="9001000" cy="720080"/>
          </a:xfrm>
          <a:prstGeom prst="rect">
            <a:avLst/>
          </a:prstGeom>
          <a:ln/>
        </p:spPr>
        <p:style>
          <a:lnRef idx="1">
            <a:schemeClr val="accent1"/>
          </a:lnRef>
          <a:fillRef idx="2">
            <a:schemeClr val="accent1"/>
          </a:fillRef>
          <a:effectRef idx="1">
            <a:schemeClr val="accent1"/>
          </a:effectRef>
          <a:fontRef idx="minor">
            <a:schemeClr val="dk1"/>
          </a:fontRef>
        </p:style>
        <p:txBody>
          <a:bodyPr vert="horz" rtlCol="0" anchor="ctr"/>
          <a:lstStyle/>
          <a:p>
            <a:pPr>
              <a:defRPr/>
            </a:pPr>
            <a:r>
              <a:rPr lang="en-US" altLang="ja-JP"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SIPS</a:t>
            </a:r>
            <a:r>
              <a:rPr lang="ja-JP" altLang="en-US"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国際連携タスクフォースでも議論しているグローバル</a:t>
            </a:r>
            <a:r>
              <a:rPr lang="en-US" altLang="ja-JP"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SCM</a:t>
            </a:r>
            <a:r>
              <a:rPr lang="ja-JP" altLang="en-US"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情報共有基盤</a:t>
            </a:r>
            <a:r>
              <a:rPr lang="en-US" altLang="ja-JP"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FS</a:t>
            </a:r>
            <a:r>
              <a:rPr lang="ja-JP" altLang="en-US" sz="14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における荷主、フォワーダーへのヒアリングを通して、貿易取引に係る大量かつ煩雑な運賃・保管、手数料等の請求事務を効率化するニーズの顕在化</a:t>
            </a:r>
          </a:p>
        </p:txBody>
      </p:sp>
      <p:sp>
        <p:nvSpPr>
          <p:cNvPr id="17" name="角丸四角形 16"/>
          <p:cNvSpPr/>
          <p:nvPr/>
        </p:nvSpPr>
        <p:spPr>
          <a:xfrm>
            <a:off x="1458385" y="4257537"/>
            <a:ext cx="2896355" cy="396000"/>
          </a:xfrm>
          <a:prstGeom prst="roundRect">
            <a:avLst>
              <a:gd name="adj" fmla="val 0"/>
            </a:avLst>
          </a:prstGeom>
          <a:gradFill rotWithShape="1">
            <a:gsLst>
              <a:gs pos="0">
                <a:srgbClr val="C2CEE6">
                  <a:tint val="50000"/>
                  <a:satMod val="300000"/>
                </a:srgbClr>
              </a:gs>
              <a:gs pos="35000">
                <a:srgbClr val="C2CEE6">
                  <a:tint val="37000"/>
                  <a:satMod val="300000"/>
                </a:srgbClr>
              </a:gs>
              <a:gs pos="100000">
                <a:srgbClr val="C2CEE6">
                  <a:tint val="15000"/>
                  <a:satMod val="350000"/>
                </a:srgbClr>
              </a:gs>
            </a:gsLst>
            <a:lin ang="16200000" scaled="1"/>
          </a:gradFill>
          <a:ln w="9525" cap="flat" cmpd="sng" algn="ctr">
            <a:solidFill>
              <a:srgbClr val="C2CEE6">
                <a:shade val="95000"/>
                <a:satMod val="105000"/>
              </a:srgbClr>
            </a:solidFill>
            <a:prstDash val="solid"/>
          </a:ln>
          <a:effectLst>
            <a:outerShdw blurRad="40000" dist="20000" dir="5400000" rotWithShape="0">
              <a:srgbClr val="000000">
                <a:alpha val="38000"/>
              </a:srgbClr>
            </a:outerShdw>
          </a:effectLst>
        </p:spPr>
        <p:txBody>
          <a:bodyPr rtlCol="0" anchor="ctr"/>
          <a:lstStyle/>
          <a:p>
            <a:pPr defTabSz="457133">
              <a:defRPr/>
            </a:pPr>
            <a:r>
              <a:rPr lang="ja-JP" altLang="en-US" sz="1050" kern="0" dirty="0">
                <a:solidFill>
                  <a:srgbClr val="000000"/>
                </a:solidFill>
                <a:latin typeface="Meiryo UI"/>
                <a:ea typeface="Meiryo UI"/>
              </a:rPr>
              <a:t>大量の請求書発行、回収事務が発生している。</a:t>
            </a:r>
            <a:endParaRPr lang="en-US" altLang="ja-JP" sz="1050" kern="0" dirty="0">
              <a:solidFill>
                <a:srgbClr val="000000"/>
              </a:solidFill>
              <a:latin typeface="Meiryo UI"/>
              <a:ea typeface="Meiryo UI"/>
            </a:endParaRPr>
          </a:p>
          <a:p>
            <a:pPr defTabSz="457133">
              <a:defRPr/>
            </a:pPr>
            <a:r>
              <a:rPr lang="ja-JP" altLang="en-US" sz="1050" kern="0" dirty="0">
                <a:solidFill>
                  <a:srgbClr val="000000"/>
                </a:solidFill>
                <a:latin typeface="Meiryo UI"/>
                <a:ea typeface="Meiryo UI"/>
              </a:rPr>
              <a:t>（フォワーダー）</a:t>
            </a:r>
          </a:p>
        </p:txBody>
      </p:sp>
      <p:cxnSp>
        <p:nvCxnSpPr>
          <p:cNvPr id="18" name="直線矢印コネクタ 17"/>
          <p:cNvCxnSpPr>
            <a:stCxn id="17" idx="3"/>
            <a:endCxn id="7" idx="1"/>
          </p:cNvCxnSpPr>
          <p:nvPr/>
        </p:nvCxnSpPr>
        <p:spPr>
          <a:xfrm flipV="1">
            <a:off x="4354740" y="3544013"/>
            <a:ext cx="639555" cy="911525"/>
          </a:xfrm>
          <a:prstGeom prst="straightConnector1">
            <a:avLst/>
          </a:prstGeom>
          <a:noFill/>
          <a:ln w="25400" cap="flat" cmpd="sng" algn="ctr">
            <a:solidFill>
              <a:srgbClr val="6785C1"/>
            </a:solidFill>
            <a:prstDash val="solid"/>
            <a:tailEnd type="arrow"/>
          </a:ln>
          <a:effectLst/>
        </p:spPr>
      </p:cxnSp>
      <p:sp>
        <p:nvSpPr>
          <p:cNvPr id="24" name="角丸四角形 23"/>
          <p:cNvSpPr/>
          <p:nvPr/>
        </p:nvSpPr>
        <p:spPr>
          <a:xfrm>
            <a:off x="4992342" y="4905609"/>
            <a:ext cx="5447160" cy="760074"/>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運送費入金消込作業の集約</a:t>
            </a:r>
            <a:endParaRPr kumimoji="0" lang="en-US" altLang="ja-JP" sz="1400" b="1" kern="0" dirty="0">
              <a:solidFill>
                <a:srgbClr val="000000"/>
              </a:solidFill>
              <a:latin typeface="Meiryo UI"/>
              <a:ea typeface="Meiryo UI"/>
            </a:endParaRPr>
          </a:p>
          <a:p>
            <a:pPr defTabSz="457133">
              <a:defRPr/>
            </a:pPr>
            <a:r>
              <a:rPr kumimoji="0" lang="ja-JP" altLang="en-US" sz="1200" kern="0" dirty="0">
                <a:solidFill>
                  <a:srgbClr val="000000"/>
                </a:solidFill>
                <a:latin typeface="Meiryo UI"/>
                <a:ea typeface="Meiryo UI"/>
              </a:rPr>
              <a:t>運送費に関する請求と入金を紐付け、入金消込の効率化が図れないか。</a:t>
            </a:r>
            <a:endParaRPr kumimoji="0" lang="en-US" altLang="ja-JP" sz="1200" kern="0" dirty="0">
              <a:solidFill>
                <a:srgbClr val="000000"/>
              </a:solidFill>
              <a:latin typeface="Meiryo UI"/>
              <a:ea typeface="Meiryo UI"/>
            </a:endParaRPr>
          </a:p>
        </p:txBody>
      </p:sp>
      <p:sp>
        <p:nvSpPr>
          <p:cNvPr id="23" name="角丸四角形 22"/>
          <p:cNvSpPr/>
          <p:nvPr/>
        </p:nvSpPr>
        <p:spPr>
          <a:xfrm>
            <a:off x="4992342" y="4032742"/>
            <a:ext cx="5447160" cy="760074"/>
          </a:xfrm>
          <a:prstGeom prst="roundRect">
            <a:avLst/>
          </a:prstGeom>
          <a:solidFill>
            <a:srgbClr val="C2CEE6"/>
          </a:solidFill>
          <a:ln w="9525" cap="flat" cmpd="sng" algn="ctr">
            <a:solidFill>
              <a:srgbClr val="6785C1"/>
            </a:solidFill>
            <a:prstDash val="solid"/>
          </a:ln>
          <a:effectLst/>
        </p:spPr>
        <p:txBody>
          <a:bodyPr rtlCol="0" anchor="t"/>
          <a:lstStyle/>
          <a:p>
            <a:pPr defTabSz="457133">
              <a:defRPr/>
            </a:pPr>
            <a:r>
              <a:rPr kumimoji="0" lang="ja-JP" altLang="en-US" sz="1400" b="1" kern="0" dirty="0">
                <a:solidFill>
                  <a:srgbClr val="000000"/>
                </a:solidFill>
                <a:latin typeface="Meiryo UI"/>
                <a:ea typeface="Meiryo UI"/>
              </a:rPr>
              <a:t>運送費請求消込作業の集約</a:t>
            </a:r>
          </a:p>
          <a:p>
            <a:pPr defTabSz="457133">
              <a:defRPr/>
            </a:pPr>
            <a:r>
              <a:rPr lang="ja-JP" altLang="en-US" sz="1200" kern="0" dirty="0">
                <a:solidFill>
                  <a:srgbClr val="000000"/>
                </a:solidFill>
                <a:latin typeface="Meiryo UI"/>
                <a:ea typeface="Meiryo UI"/>
              </a:rPr>
              <a:t>運送費に関する請求を、</a:t>
            </a:r>
            <a:r>
              <a:rPr lang="en-US" altLang="ja-JP" sz="1200" kern="0" dirty="0">
                <a:solidFill>
                  <a:srgbClr val="000000"/>
                </a:solidFill>
                <a:latin typeface="Meiryo UI"/>
                <a:ea typeface="Meiryo UI"/>
              </a:rPr>
              <a:t>I/V</a:t>
            </a:r>
            <a:r>
              <a:rPr lang="ja-JP" altLang="en-US" sz="1200" kern="0" dirty="0">
                <a:solidFill>
                  <a:srgbClr val="000000"/>
                </a:solidFill>
                <a:latin typeface="Meiryo UI"/>
                <a:ea typeface="Meiryo UI"/>
              </a:rPr>
              <a:t>など荷主側の管理項目と紐付け、請求消込を効率化できないか。</a:t>
            </a:r>
            <a:endParaRPr kumimoji="0" lang="en-US" altLang="ja-JP" sz="1200" kern="0" dirty="0">
              <a:solidFill>
                <a:srgbClr val="000000"/>
              </a:solidFill>
              <a:latin typeface="Meiryo UI"/>
              <a:ea typeface="Meiryo UI"/>
            </a:endParaRPr>
          </a:p>
        </p:txBody>
      </p:sp>
      <p:sp>
        <p:nvSpPr>
          <p:cNvPr id="2" name="テキスト ボックス 1"/>
          <p:cNvSpPr txBox="1"/>
          <p:nvPr/>
        </p:nvSpPr>
        <p:spPr>
          <a:xfrm>
            <a:off x="401782" y="277090"/>
            <a:ext cx="1246909" cy="584775"/>
          </a:xfrm>
          <a:prstGeom prst="rect">
            <a:avLst/>
          </a:prstGeom>
          <a:noFill/>
          <a:ln>
            <a:solidFill>
              <a:schemeClr val="accent1"/>
            </a:solidFill>
          </a:ln>
        </p:spPr>
        <p:txBody>
          <a:bodyPr wrap="square" rtlCol="0">
            <a:spAutoFit/>
          </a:bodyPr>
          <a:lstStyle/>
          <a:p>
            <a:pPr algn="ctr"/>
            <a:r>
              <a:rPr kumimoji="1" lang="ja-JP" altLang="en-US" sz="3200" b="1" dirty="0"/>
              <a:t>別紙</a:t>
            </a:r>
          </a:p>
        </p:txBody>
      </p:sp>
    </p:spTree>
    <p:extLst>
      <p:ext uri="{BB962C8B-B14F-4D97-AF65-F5344CB8AC3E}">
        <p14:creationId xmlns:p14="http://schemas.microsoft.com/office/powerpoint/2010/main" val="2746140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143001" y="0"/>
            <a:ext cx="9705528" cy="731838"/>
          </a:xfrm>
        </p:spPr>
        <p:txBody>
          <a:bodyPr>
            <a:normAutofit/>
          </a:bodyPr>
          <a:lstStyle/>
          <a:p>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運送費請求・仕訳モデル </a:t>
            </a:r>
            <a:r>
              <a:rPr lang="en-US" altLang="ja-JP" sz="18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荷主側ヒアリングに基づく</a:t>
            </a:r>
            <a:r>
              <a:rPr lang="en-US" altLang="ja-JP" sz="1800" b="1"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24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0" name="直線コネクタ 19"/>
          <p:cNvCxnSpPr/>
          <p:nvPr/>
        </p:nvCxnSpPr>
        <p:spPr>
          <a:xfrm>
            <a:off x="1127448"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テキスト ボックス 1"/>
          <p:cNvSpPr txBox="1"/>
          <p:nvPr/>
        </p:nvSpPr>
        <p:spPr>
          <a:xfrm>
            <a:off x="1343472" y="676434"/>
            <a:ext cx="9361040" cy="1600438"/>
          </a:xfrm>
          <a:prstGeom prst="rect">
            <a:avLst/>
          </a:prstGeom>
          <a:noFill/>
        </p:spPr>
        <p:txBody>
          <a:bodyPr wrap="square" rtlCol="0">
            <a:spAutoFit/>
          </a:bodyPr>
          <a:lstStyle/>
          <a:p>
            <a:r>
              <a:rPr lang="ja-JP" altLang="en-US" sz="1400" b="1" dirty="0">
                <a:latin typeface="Meiryo UI" panose="020B0604030504040204" pitchFamily="50" charset="-128"/>
                <a:ea typeface="Meiryo UI" panose="020B0604030504040204" pitchFamily="50" charset="-128"/>
                <a:cs typeface="Meiryo UI" panose="020B0604030504040204" pitchFamily="50" charset="-128"/>
              </a:rPr>
              <a:t>輸出入および３国間貿易を行っている電子機器メーカーへのヒアリングの結果、運送費の請求および仕訳に関して、求められるモデルを仮説的に整理した。ニーズヒアリングを継続する。</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荷主への物流企業からの請求情報を荷主・フォワーダーで共有した情報基盤を通して送付</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事前に蓄積された</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I/V</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と請求情報のマッチングから決済仕訳データを生成</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会計システムと連携し、仕訳データを登録</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銀行支払いメッセージとの連携は金融</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EDI</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との連携を検討する。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請求書と契約書のマッチングも行えると望ましい。</a:t>
            </a:r>
          </a:p>
        </p:txBody>
      </p:sp>
      <p:pic>
        <p:nvPicPr>
          <p:cNvPr id="3" name="図 2"/>
          <p:cNvPicPr>
            <a:picLocks noChangeAspect="1"/>
          </p:cNvPicPr>
          <p:nvPr/>
        </p:nvPicPr>
        <p:blipFill>
          <a:blip r:embed="rId2"/>
          <a:stretch>
            <a:fillRect/>
          </a:stretch>
        </p:blipFill>
        <p:spPr>
          <a:xfrm>
            <a:off x="1549359" y="2351868"/>
            <a:ext cx="9077731" cy="4389500"/>
          </a:xfrm>
          <a:prstGeom prst="rect">
            <a:avLst/>
          </a:prstGeom>
        </p:spPr>
      </p:pic>
      <p:sp>
        <p:nvSpPr>
          <p:cNvPr id="15" name="フローチャート: 複数書類 14"/>
          <p:cNvSpPr/>
          <p:nvPr/>
        </p:nvSpPr>
        <p:spPr>
          <a:xfrm>
            <a:off x="5303912" y="5808252"/>
            <a:ext cx="648072" cy="576064"/>
          </a:xfrm>
          <a:prstGeom prst="flowChartMultidocumen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契約書</a:t>
            </a:r>
          </a:p>
        </p:txBody>
      </p:sp>
      <p:sp>
        <p:nvSpPr>
          <p:cNvPr id="140" name="フローチャート: 複数書類 139"/>
          <p:cNvSpPr/>
          <p:nvPr/>
        </p:nvSpPr>
        <p:spPr>
          <a:xfrm>
            <a:off x="6600056" y="5736244"/>
            <a:ext cx="648072" cy="576064"/>
          </a:xfrm>
          <a:prstGeom prst="flowChartMultidocumen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請求書</a:t>
            </a:r>
          </a:p>
        </p:txBody>
      </p:sp>
      <p:sp>
        <p:nvSpPr>
          <p:cNvPr id="16" name="左右矢印 15"/>
          <p:cNvSpPr/>
          <p:nvPr/>
        </p:nvSpPr>
        <p:spPr>
          <a:xfrm>
            <a:off x="6023992" y="5952268"/>
            <a:ext cx="504056" cy="288032"/>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ja-JP" altLang="en-US"/>
          </a:p>
        </p:txBody>
      </p:sp>
      <p:sp>
        <p:nvSpPr>
          <p:cNvPr id="141" name="テキスト ボックス 140"/>
          <p:cNvSpPr txBox="1"/>
          <p:nvPr/>
        </p:nvSpPr>
        <p:spPr>
          <a:xfrm>
            <a:off x="5210098" y="6360407"/>
            <a:ext cx="2326062" cy="276999"/>
          </a:xfrm>
          <a:prstGeom prst="rect">
            <a:avLst/>
          </a:prstGeom>
          <a:noFill/>
        </p:spPr>
        <p:txBody>
          <a:bodyPr wrap="square" rtlCol="0">
            <a:spAutoFit/>
          </a:bodyPr>
          <a:lstStyle/>
          <a:p>
            <a:r>
              <a:rPr lang="ja-JP" altLang="en-US" sz="1200" b="1" dirty="0">
                <a:solidFill>
                  <a:srgbClr val="00B050"/>
                </a:solidFill>
                <a:latin typeface="Meiryo UI" panose="020B0604030504040204" pitchFamily="50" charset="-128"/>
                <a:ea typeface="Meiryo UI" panose="020B0604030504040204" pitchFamily="50" charset="-128"/>
              </a:rPr>
              <a:t>請求情報と契約情報のマッチング</a:t>
            </a:r>
            <a:endParaRPr lang="en-US" altLang="ja-JP" sz="1200" b="1" dirty="0">
              <a:solidFill>
                <a:srgbClr val="00B050"/>
              </a:solidFill>
              <a:latin typeface="Meiryo UI" panose="020B0604030504040204" pitchFamily="50" charset="-128"/>
              <a:ea typeface="Meiryo UI" panose="020B0604030504040204" pitchFamily="50" charset="-128"/>
            </a:endParaRPr>
          </a:p>
        </p:txBody>
      </p:sp>
      <p:sp>
        <p:nvSpPr>
          <p:cNvPr id="144" name="四角形吹き出し 143"/>
          <p:cNvSpPr/>
          <p:nvPr/>
        </p:nvSpPr>
        <p:spPr>
          <a:xfrm>
            <a:off x="7752184" y="4574625"/>
            <a:ext cx="1008112" cy="507044"/>
          </a:xfrm>
          <a:prstGeom prst="wedgeRectCallout">
            <a:avLst>
              <a:gd name="adj1" fmla="val 61972"/>
              <a:gd name="adj2" fmla="val 5636"/>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次回までにヒアリング実施予定</a:t>
            </a:r>
          </a:p>
        </p:txBody>
      </p:sp>
      <p:sp>
        <p:nvSpPr>
          <p:cNvPr id="5" name="正方形/長方形 4"/>
          <p:cNvSpPr/>
          <p:nvPr/>
        </p:nvSpPr>
        <p:spPr>
          <a:xfrm>
            <a:off x="5303912" y="2430379"/>
            <a:ext cx="1944216" cy="256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latin typeface="Malgun Gothic" panose="020B0503020000020004" pitchFamily="34" charset="-127"/>
                <a:ea typeface="Meiryo UI" panose="020B0604030504040204" pitchFamily="50" charset="-128"/>
                <a:cs typeface="Meiryo UI" panose="020B0604030504040204" pitchFamily="50" charset="-128"/>
              </a:rPr>
              <a:t>物流費請求連携</a:t>
            </a:r>
            <a:endParaRPr kumimoji="1" lang="ja-JP" altLang="en-US" sz="1100" dirty="0">
              <a:latin typeface="Malgun Gothic" panose="020B0503020000020004" pitchFamily="34" charset="-127"/>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71095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143001" y="0"/>
            <a:ext cx="9705528" cy="731838"/>
          </a:xfrm>
        </p:spPr>
        <p:txBody>
          <a:bodyPr>
            <a:normAutofit/>
          </a:bodyPr>
          <a:lstStyle/>
          <a:p>
            <a:r>
              <a:rPr lang="ja-JP" altLang="en-US" sz="2400" b="1" dirty="0">
                <a:latin typeface="Meiryo UI" panose="020B0604030504040204" pitchFamily="50" charset="-128"/>
                <a:ea typeface="Meiryo UI" panose="020B0604030504040204" pitchFamily="50" charset="-128"/>
                <a:cs typeface="Meiryo UI" panose="020B0604030504040204" pitchFamily="50" charset="-128"/>
              </a:rPr>
              <a:t>運送費請求・仕訳モデル</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（フォワーダーヒアリングに基づく）</a:t>
            </a:r>
          </a:p>
        </p:txBody>
      </p:sp>
      <p:cxnSp>
        <p:nvCxnSpPr>
          <p:cNvPr id="20" name="直線コネクタ 19"/>
          <p:cNvCxnSpPr/>
          <p:nvPr/>
        </p:nvCxnSpPr>
        <p:spPr>
          <a:xfrm>
            <a:off x="1127448"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1271464" y="745914"/>
            <a:ext cx="9577065" cy="584775"/>
          </a:xfrm>
          <a:prstGeom prst="rect">
            <a:avLst/>
          </a:prstGeom>
          <a:noFill/>
        </p:spPr>
        <p:txBody>
          <a:bodyPr wrap="square" rtlCol="0">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運送費の請求・仕訳処理に関して、電子的に請求処理の検討における物流企業から見た論点について、フォワーダー企業にヒアリングを行った。</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1487488" y="2348880"/>
            <a:ext cx="2592288" cy="432048"/>
          </a:xfrm>
          <a:prstGeom prst="roundRect">
            <a:avLst/>
          </a:prstGeom>
          <a:solidFill>
            <a:srgbClr val="99CCFF"/>
          </a:solidFill>
          <a:ln>
            <a:solidFill>
              <a:schemeClr val="accent2">
                <a:lumMod val="50000"/>
                <a:lumOff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b="1" dirty="0">
                <a:latin typeface="Meiryo UI" panose="020B0604030504040204" pitchFamily="50" charset="-128"/>
                <a:ea typeface="Meiryo UI" panose="020B0604030504040204" pitchFamily="50" charset="-128"/>
                <a:cs typeface="Meiryo UI" panose="020B0604030504040204" pitchFamily="50" charset="-128"/>
              </a:rPr>
              <a:t>検討上の論点</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8" name="表 7"/>
          <p:cNvGraphicFramePr>
            <a:graphicFrameLocks noGrp="1"/>
          </p:cNvGraphicFramePr>
          <p:nvPr>
            <p:extLst/>
          </p:nvPr>
        </p:nvGraphicFramePr>
        <p:xfrm>
          <a:off x="1476446" y="2881457"/>
          <a:ext cx="9372083" cy="3749040"/>
        </p:xfrm>
        <a:graphic>
          <a:graphicData uri="http://schemas.openxmlformats.org/drawingml/2006/table">
            <a:tbl>
              <a:tblPr firstRow="1" bandRow="1">
                <a:tableStyleId>{5940675A-B579-460E-94D1-54222C63F5DA}</a:tableStyleId>
              </a:tblPr>
              <a:tblGrid>
                <a:gridCol w="1883251">
                  <a:extLst>
                    <a:ext uri="{9D8B030D-6E8A-4147-A177-3AD203B41FA5}">
                      <a16:colId xmlns:a16="http://schemas.microsoft.com/office/drawing/2014/main" val="20000"/>
                    </a:ext>
                  </a:extLst>
                </a:gridCol>
                <a:gridCol w="2520280">
                  <a:extLst>
                    <a:ext uri="{9D8B030D-6E8A-4147-A177-3AD203B41FA5}">
                      <a16:colId xmlns:a16="http://schemas.microsoft.com/office/drawing/2014/main" val="20001"/>
                    </a:ext>
                  </a:extLst>
                </a:gridCol>
                <a:gridCol w="4968552">
                  <a:extLst>
                    <a:ext uri="{9D8B030D-6E8A-4147-A177-3AD203B41FA5}">
                      <a16:colId xmlns:a16="http://schemas.microsoft.com/office/drawing/2014/main" val="20002"/>
                    </a:ext>
                  </a:extLst>
                </a:gridCol>
              </a:tblGrid>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論点</a:t>
                      </a:r>
                    </a:p>
                  </a:txBody>
                  <a:tcPr>
                    <a:solidFill>
                      <a:schemeClr val="accent4">
                        <a:lumMod val="20000"/>
                        <a:lumOff val="80000"/>
                      </a:schemeClr>
                    </a:solidFill>
                  </a:tcPr>
                </a:tc>
                <a:tc gridSpan="2">
                  <a:txBody>
                    <a:bodyPr/>
                    <a:lstStyle/>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回答</a:t>
                      </a:r>
                    </a:p>
                  </a:txBody>
                  <a:tcPr>
                    <a:solidFill>
                      <a:schemeClr val="accent4">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0000"/>
                  </a:ext>
                </a:extLst>
              </a:tr>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目的</a:t>
                      </a:r>
                    </a:p>
                  </a:txBody>
                  <a:tcPr>
                    <a:solidFill>
                      <a:schemeClr val="bg1"/>
                    </a:solidFill>
                  </a:tcPr>
                </a:tc>
                <a:tc gridSpan="2">
                  <a:txBody>
                    <a:bodyPr/>
                    <a:lstStyle/>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第一義的には、荷主の経理データ入力作業を省力化すること。</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他に、荷主の物流コスト分析、フォワーダー（経理）の入金消し込み作業省力化、フォワーダー請求作業の省力化などがありうる。</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（考察）フォワーダー観点で見ると、請求電子化は荷主の要望に基づいて行われることが多い。</a:t>
                      </a:r>
                    </a:p>
                  </a:txBody>
                  <a:tcPr>
                    <a:solidFill>
                      <a:schemeClr val="bg1"/>
                    </a:solidFill>
                  </a:tcPr>
                </a:tc>
                <a:tc hMerge="1">
                  <a:txBody>
                    <a:bodyPr/>
                    <a:lstStyle/>
                    <a:p>
                      <a:endParaRPr kumimoji="1" lang="ja-JP" altLang="en-US"/>
                    </a:p>
                  </a:txBody>
                  <a:tcPr/>
                </a:tc>
                <a:extLst>
                  <a:ext uri="{0D108BD9-81ED-4DB2-BD59-A6C34878D82A}">
                    <a16:rowId xmlns:a16="http://schemas.microsoft.com/office/drawing/2014/main" val="10001"/>
                  </a:ext>
                </a:extLst>
              </a:tr>
              <a:tr h="257187">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検討相手</a:t>
                      </a:r>
                    </a:p>
                  </a:txBody>
                  <a:tcPr>
                    <a:solidFill>
                      <a:schemeClr val="bg1"/>
                    </a:solidFill>
                  </a:tcPr>
                </a:tc>
                <a:tc gridSpan="2">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物流業者の主なカウンターは業務部門（物流部門、貿易部門を含む）。</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他に、営業部門、調達部門、物流管理部門などが関係する。最終的には財務部門の承認が必要であるため、電子化検討に当たっては、最初に財務部門の意見を聞く。</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tc hMerge="1">
                  <a:txBody>
                    <a:bodyPr/>
                    <a:lstStyle/>
                    <a:p>
                      <a:endParaRPr kumimoji="1" lang="ja-JP" altLang="en-US"/>
                    </a:p>
                  </a:txBody>
                  <a:tcPr/>
                </a:tc>
                <a:extLst>
                  <a:ext uri="{0D108BD9-81ED-4DB2-BD59-A6C34878D82A}">
                    <a16:rowId xmlns:a16="http://schemas.microsoft.com/office/drawing/2014/main" val="10002"/>
                  </a:ext>
                </a:extLst>
              </a:tr>
              <a:tr h="274950">
                <a:tc rowSpan="4">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請求書発行業種</a:t>
                      </a:r>
                    </a:p>
                  </a:txBody>
                  <a:tcPr>
                    <a:solidFill>
                      <a:schemeClr val="bg1"/>
                    </a:solidFill>
                  </a:tcPr>
                </a:tc>
                <a:tc gridSpan="2">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業種ごとに現状の請求書の発行業務に違いがある。</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25747">
                <a:tc vMerge="1">
                  <a:txBody>
                    <a:bodyPr/>
                    <a:lstStyle/>
                    <a:p>
                      <a:endParaRPr kumimoji="1" lang="ja-JP" altLang="en-US"/>
                    </a:p>
                  </a:txBody>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船会社、国際インテグレーター</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サービス、フォーマットなど既定されており、特に国際インテグレーターは</a:t>
                      </a:r>
                      <a:r>
                        <a:rPr kumimoji="1" lang="en-US" altLang="ja-JP" sz="1200" b="0" dirty="0">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ビリングの仕組みを持っているところが多い。</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72603">
                <a:tc vMerge="1">
                  <a:txBody>
                    <a:bodyPr/>
                    <a:lstStyle/>
                    <a:p>
                      <a:endParaRPr kumimoji="1" lang="ja-JP" altLang="en-US"/>
                    </a:p>
                  </a:txBody>
                  <a:tcPr/>
                </a:tc>
                <a:tc>
                  <a:txBody>
                    <a:bodyPr/>
                    <a:lstStyle/>
                    <a:p>
                      <a:r>
                        <a:rPr kumimoji="1" lang="en-US" altLang="ja-JP" sz="1400" b="1" dirty="0">
                          <a:latin typeface="Meiryo UI" panose="020B0604030504040204" pitchFamily="50" charset="-128"/>
                          <a:ea typeface="Meiryo UI" panose="020B0604030504040204" pitchFamily="50" charset="-128"/>
                          <a:cs typeface="Meiryo UI" panose="020B0604030504040204" pitchFamily="50" charset="-128"/>
                        </a:rPr>
                        <a:t>NVOCC</a:t>
                      </a:r>
                      <a:r>
                        <a:rPr kumimoji="1" lang="ja-JP" altLang="en-US" sz="1400" b="1" dirty="0" err="1">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航空貨物代理店、</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海貨業者（乙仲）</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荷主の要望に基づいて請求書を発行する。通関業に関する費用を含む。</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国内輸送に関する物流費も含めて請求するケースが多い。</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58499">
                <a:tc vMerge="1">
                  <a:txBody>
                    <a:bodyPr/>
                    <a:lstStyle/>
                    <a:p>
                      <a:endParaRPr kumimoji="1" lang="ja-JP" altLang="en-US"/>
                    </a:p>
                  </a:txBody>
                  <a:tcPr/>
                </a:tc>
                <a:tc>
                  <a:txBody>
                    <a:bodyPr/>
                    <a:lstStyle/>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倉庫業者、宅配業者、</a:t>
                      </a:r>
                      <a:endParaRPr kumimoji="1"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b="1" dirty="0">
                          <a:latin typeface="Meiryo UI" panose="020B0604030504040204" pitchFamily="50" charset="-128"/>
                          <a:ea typeface="Meiryo UI" panose="020B0604030504040204" pitchFamily="50" charset="-128"/>
                          <a:cs typeface="Meiryo UI" panose="020B0604030504040204" pitchFamily="50" charset="-128"/>
                        </a:rPr>
                        <a:t>トラック輸送業者</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国内輸送に関する費用を請求する。</a:t>
                      </a:r>
                      <a:endParaRPr kumimoji="1" lang="en-US" altLang="ja-JP" sz="1200" b="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b="0" dirty="0">
                          <a:latin typeface="Meiryo UI" panose="020B0604030504040204" pitchFamily="50" charset="-128"/>
                          <a:ea typeface="Meiryo UI" panose="020B0604030504040204" pitchFamily="50" charset="-128"/>
                          <a:cs typeface="Meiryo UI" panose="020B0604030504040204" pitchFamily="50" charset="-128"/>
                        </a:rPr>
                        <a:t>国際輸送の場合、フォワーダーの下に入っているケースが多い。</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6"/>
                  </a:ext>
                </a:extLst>
              </a:tr>
            </a:tbl>
          </a:graphicData>
        </a:graphic>
      </p:graphicFrame>
      <p:sp>
        <p:nvSpPr>
          <p:cNvPr id="9" name="テキスト ボックス 8"/>
          <p:cNvSpPr txBox="1"/>
          <p:nvPr/>
        </p:nvSpPr>
        <p:spPr>
          <a:xfrm>
            <a:off x="1476446" y="1556793"/>
            <a:ext cx="3611443" cy="461665"/>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ヒアリング先：某大手フォワーダー　</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IT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システム部</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ヒアリング日：</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2016</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日</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 name="図 9"/>
          <p:cNvPicPr>
            <a:picLocks noChangeAspect="1"/>
          </p:cNvPicPr>
          <p:nvPr/>
        </p:nvPicPr>
        <p:blipFill>
          <a:blip r:embed="rId2"/>
          <a:stretch>
            <a:fillRect/>
          </a:stretch>
        </p:blipFill>
        <p:spPr>
          <a:xfrm>
            <a:off x="6744072" y="1330689"/>
            <a:ext cx="2738666" cy="1324271"/>
          </a:xfrm>
          <a:prstGeom prst="rect">
            <a:avLst/>
          </a:prstGeom>
        </p:spPr>
      </p:pic>
      <p:sp>
        <p:nvSpPr>
          <p:cNvPr id="11" name="正方形/長方形 10"/>
          <p:cNvSpPr/>
          <p:nvPr/>
        </p:nvSpPr>
        <p:spPr>
          <a:xfrm>
            <a:off x="8544272" y="1438791"/>
            <a:ext cx="792088" cy="207313"/>
          </a:xfrm>
          <a:prstGeom prst="rect">
            <a:avLst/>
          </a:prstGeom>
          <a:noFill/>
          <a:ln>
            <a:solidFill>
              <a:schemeClr val="accent2">
                <a:lumMod val="75000"/>
                <a:lumOff val="25000"/>
              </a:schemeClr>
            </a:solidFill>
          </a:ln>
          <a:effectLst>
            <a:glow rad="63500">
              <a:schemeClr val="accent3">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12" name="テキスト ボックス 11"/>
          <p:cNvSpPr txBox="1"/>
          <p:nvPr/>
        </p:nvSpPr>
        <p:spPr>
          <a:xfrm>
            <a:off x="8602925" y="1228284"/>
            <a:ext cx="1584176" cy="246221"/>
          </a:xfrm>
          <a:prstGeom prst="rect">
            <a:avLst/>
          </a:prstGeom>
          <a:noFill/>
        </p:spPr>
        <p:txBody>
          <a:bodyPr wrap="square" rtlCol="0">
            <a:spAutoFit/>
          </a:bodyPr>
          <a:lstStyle/>
          <a:p>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この部分のヒアリング</a:t>
            </a:r>
          </a:p>
        </p:txBody>
      </p:sp>
    </p:spTree>
    <p:extLst>
      <p:ext uri="{BB962C8B-B14F-4D97-AF65-F5344CB8AC3E}">
        <p14:creationId xmlns:p14="http://schemas.microsoft.com/office/powerpoint/2010/main" val="270169322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157</TotalTime>
  <Words>1654</Words>
  <Application>Microsoft Office PowerPoint</Application>
  <PresentationFormat>ワイド画面</PresentationFormat>
  <Paragraphs>192</Paragraphs>
  <Slides>12</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12</vt:i4>
      </vt:variant>
    </vt:vector>
  </HeadingPairs>
  <TitlesOfParts>
    <vt:vector size="22" baseType="lpstr">
      <vt:lpstr>Malgun Gothic</vt:lpstr>
      <vt:lpstr>Meiryo UI</vt:lpstr>
      <vt:lpstr>ＭＳ Ｐゴシック</vt:lpstr>
      <vt:lpstr>游ゴシック</vt:lpstr>
      <vt:lpstr>Arial</vt:lpstr>
      <vt:lpstr>Calibri</vt:lpstr>
      <vt:lpstr>Calibri Light</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ISO TC68標準と国連CEFACT標準の連携</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24</cp:revision>
  <cp:lastPrinted>2016-07-20T05:41:08Z</cp:lastPrinted>
  <dcterms:created xsi:type="dcterms:W3CDTF">2016-03-08T07:27:57Z</dcterms:created>
  <dcterms:modified xsi:type="dcterms:W3CDTF">2016-07-22T05:06:20Z</dcterms:modified>
</cp:coreProperties>
</file>